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sldIdLst>
    <p:sldId id="256" r:id="rId5"/>
    <p:sldId id="257" r:id="rId6"/>
    <p:sldId id="259" r:id="rId7"/>
    <p:sldId id="264" r:id="rId8"/>
    <p:sldId id="258" r:id="rId9"/>
    <p:sldId id="265" r:id="rId10"/>
    <p:sldId id="266" r:id="rId11"/>
    <p:sldId id="261" r:id="rId12"/>
    <p:sldId id="262" r:id="rId13"/>
    <p:sldId id="269" r:id="rId14"/>
    <p:sldId id="270" r:id="rId15"/>
    <p:sldId id="263" r:id="rId16"/>
    <p:sldId id="267" r:id="rId17"/>
    <p:sldId id="268"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95" autoAdjust="0"/>
  </p:normalViewPr>
  <p:slideViewPr>
    <p:cSldViewPr snapToGrid="0">
      <p:cViewPr varScale="1">
        <p:scale>
          <a:sx n="179" d="100"/>
          <a:sy n="179" d="100"/>
        </p:scale>
        <p:origin x="1280" y="8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Hello and welcome! My name is Justin Starr. Today, we will discuss the process of migrating a full-stack application to an AWS serverless solution and the intricacies involved. </a:t>
            </a:r>
          </a:p>
          <a:p>
            <a:pPr marL="0" indent="0">
              <a:buFont typeface="Arial" panose="020B0604020202020204" pitchFamily="34" charset="0"/>
              <a:buNone/>
            </a:pPr>
            <a:r>
              <a:rPr lang="en-US" dirty="0"/>
              <a:t>This includes packaging our application’s front end, back end, and database into containers, which can then be deployed to the cloud. </a:t>
            </a:r>
          </a:p>
          <a:p>
            <a:pPr marL="0" indent="0">
              <a:buFont typeface="Arial" panose="020B0604020202020204" pitchFamily="34" charset="0"/>
              <a:buNone/>
            </a:pPr>
            <a:r>
              <a:rPr lang="en-US" dirty="0"/>
              <a:t>We will discuss how the application is deployed using Amazon S3, how S3 storage compares with local storage, and how we will use AWS API gateway to securely access Lambda functions, which are triggered by events, and used to interact with the database on the backend. </a:t>
            </a:r>
          </a:p>
          <a:p>
            <a:pPr marL="0" indent="0">
              <a:buFont typeface="Arial" panose="020B0604020202020204" pitchFamily="34" charset="0"/>
              <a:buNone/>
            </a:pPr>
            <a:r>
              <a:rPr lang="en-US" dirty="0"/>
              <a:t>Additionally, cloud-based development principles will be discussed, as well as how we can secure our cloud-based application.</a:t>
            </a:r>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3062109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To secure the API Gateway, we have created roles and applied IAM policies to these roles which determine who can access any one of our services and what actions they can perform.  </a:t>
            </a:r>
          </a:p>
          <a:p>
            <a:pPr algn="l"/>
            <a:r>
              <a:rPr lang="en-US" sz="1200" dirty="0"/>
              <a:t>These roles can be attached to any of our services including but not limited to our Lambda functions, DynamoDB, and S3 bucket.</a:t>
            </a:r>
          </a:p>
          <a:p>
            <a:pPr algn="l"/>
            <a:r>
              <a:rPr lang="en-US" sz="1200" dirty="0"/>
              <a:t>This applies fine-grained permissions to our AWS services and resources, including who can or cannot access our API Gateway. </a:t>
            </a:r>
          </a:p>
          <a:p>
            <a:pPr algn="l"/>
            <a:r>
              <a:rPr lang="en-US" sz="1200" dirty="0"/>
              <a:t>Further security measures can be implemented, such as the use of AWS WAF (Web Application Firewall) which helps protect the API Gateway from common web exploits and unusual traffic patterns, enhancing the overall security of the API gateway.</a:t>
            </a:r>
          </a:p>
          <a:p>
            <a:pPr algn="l"/>
            <a:endParaRPr lang="en-US" sz="1200" dirty="0"/>
          </a:p>
          <a:p>
            <a:pPr algn="l"/>
            <a:endParaRPr lang="en-US" sz="1200"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2505978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bring it all together, we have started by building our application locally and containerizing it to prepare it for deployment in the cloud. Deploying our application in the cloud means that we are able to abstract away the burden of maintaining an infrastructure by shifting to a third-party service provider which allows us to scale automatically based on demand, maintain high performance and availability, and improve cost efficiency by only paying for the services we use.</a:t>
            </a:r>
          </a:p>
          <a:p>
            <a:endParaRPr lang="en-US" dirty="0"/>
          </a:p>
          <a:p>
            <a:r>
              <a:rPr lang="en-US" dirty="0"/>
              <a:t>To deploy our application, we have uploaded it into an S3 bucket where we can host our application, created Lambda functions to interact with our backend DynamoDB tables and Established an API Gateway to act as the front door for our application and trigger our Lambda functions when called.</a:t>
            </a:r>
          </a:p>
          <a:p>
            <a:r>
              <a:rPr lang="en-US" dirty="0"/>
              <a:t>This enables the front end of our application to interact with the backend, which based on user actions, performs queries on our database to store and retrieve data which is then sent back to the client.</a:t>
            </a:r>
          </a:p>
          <a:p>
            <a:endParaRPr lang="en-US" dirty="0"/>
          </a:p>
          <a:p>
            <a:r>
              <a:rPr lang="en-US" dirty="0"/>
              <a:t>Lastly, we secured our application, including the Lambda functions, API Gateway, and our DynamoDB by creating an IAM role, attaching policies that specify what the Role is allowed to do while keeping the principle of least privilege in mind, and then attaching these roles to our services and functions.</a:t>
            </a:r>
          </a:p>
          <a:p>
            <a:endParaRPr lang="en-US" dirty="0"/>
          </a:p>
          <a:p>
            <a:r>
              <a:rPr lang="en-US" dirty="0"/>
              <a:t>Together we have carefully pieced together a full-stack application and deployed it to the cloud, all while maintaining security, ensuring seamless service to our clients that is elastic and scales on demand, and ensuring resources are maximized and that our application is cost-efficient.</a:t>
            </a:r>
          </a:p>
          <a:p>
            <a:endParaRPr lang="en-US" dirty="0"/>
          </a:p>
          <a:p>
            <a:r>
              <a:rPr lang="en-US" dirty="0"/>
              <a:t>Thank you for your time.</a:t>
            </a:r>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362576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that we are using is a common model used when deploying applications to serverless environments, and it is called rehosting, which is a lift and shift model. Essentially, we are going to package up our entire application, along with all of its dependencies into easy-to-manage containers, that can then be deployed to the cloud. By deploying our application using containers, we ensure that the application will run in any environment, regardless of its settings, a problem that containerization aims to solve.</a:t>
            </a:r>
          </a:p>
          <a:p>
            <a:endParaRPr lang="en-US" dirty="0"/>
          </a:p>
          <a:p>
            <a:r>
              <a:rPr lang="en-US" dirty="0"/>
              <a:t>The tools that you will need to accomplish this is Docker, and a Command-Line Interface, such as Windows PowerShell. With Docker Desktop, we can see that we can easily manage containers, which include the front-end and back-end applications, as well as the database that the application will interact with.</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2863682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Compose is a tool used for defining and running multi-container applications, which simplifies the control of our full-stack application. Docker Compose brings value to projects, especially when considering that they may require using multiple micro-services, that are deployed using multiple containers. This allows them to interact with each other while being isolated (Docker Inc., 2024). This is accomplished by defining these multi-container applications with a single YAML file, which tells the application which containers it needs to interact with. Then, using the “docker-compose up” command from the application directory, the application is re-built using the YAML file to tell the application which containers to use. Docker Compose files are easily sharable, which promotes efficient collaboration between developers, teams, and stakeholders. Also, because Docker Compose reuses containers when services have not changed, this allows for rapid application development. Compose is highly portable and has extensive community and support available (Docker Inc., 2024).</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69831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ready to begin migrating our application to the cloud. The cloud is considered to be “serverless” because the server(s) are managed by third-party cloud services, such as Amazon Web Services, who manage all of the infrastructure to ensure their services run smoothly. This includes handling the physical hardware, data centers, networking equipment, platform security, service maintenance, compliance, and support, and it is one of the key benefits of serverless computing. By migrating to the cloud, the burden of maintaining a server is shifted away from an organization to the cloud provider allowing us to focus solely on application development and deployment.</a:t>
            </a:r>
          </a:p>
          <a:p>
            <a:endParaRPr lang="en-US" dirty="0"/>
          </a:p>
          <a:p>
            <a:r>
              <a:rPr lang="en-US" dirty="0"/>
              <a:t>Another key advantage of serverless is that scaling is automatic to meet demand, so as your business needs increase you don’t have to worry about performance issues or increasing resources which can be costly.</a:t>
            </a:r>
          </a:p>
          <a:p>
            <a:endParaRPr lang="en-US" dirty="0"/>
          </a:p>
          <a:p>
            <a:r>
              <a:rPr lang="en-US" dirty="0"/>
              <a:t>Also, services are billed on a pay-per-use model, meaning you only pay for the resources you actually use, instead of paying monthly rates even when you aren’t using services. </a:t>
            </a:r>
          </a:p>
          <a:p>
            <a:endParaRPr lang="en-US" dirty="0"/>
          </a:p>
          <a:p>
            <a:r>
              <a:rPr lang="en-US" dirty="0"/>
              <a:t>Using AWS S3 (Simple Storage Service), we can upload and deploy our application. S3 is a cloud-based storage solution offered by Amazon and is an object storage service where data is stored in buckets and there is no limit on how many objects can be stored in them, however, an object’s size is limited to 5 terabytes (Simplilearn, 2017).</a:t>
            </a:r>
          </a:p>
          <a:p>
            <a:endParaRPr lang="en-US" dirty="0"/>
          </a:p>
          <a:p>
            <a:r>
              <a:rPr lang="en-US" dirty="0"/>
              <a:t>S3 allows for virtually unlimited storage capacity at very low costs and data is stored redundantly across multiple facilities ensuring high durability, high availability, data integrity, and in the event of a disaster, data is easily recoverable. </a:t>
            </a:r>
          </a:p>
          <a:p>
            <a:endParaRPr lang="en-US" dirty="0"/>
          </a:p>
          <a:p>
            <a:r>
              <a:rPr lang="en-US" dirty="0"/>
              <a:t>Unlike S3, with  local storage you are limited to the capacity of your resources. This can lead to higher costs associated with managing resources, especially as resources reach their limit, and replacing or upgrading resources can be costly, especially the larger an organization is. Also, with local storage you are responsible for backing up data to prevent loss in situations where in one location data may become unrecoverable. Also, you are responsible for maintaining the security of the data and physical devices.</a:t>
            </a:r>
          </a:p>
          <a:p>
            <a:endParaRPr lang="en-US" dirty="0"/>
          </a:p>
          <a:p>
            <a:r>
              <a:rPr lang="en-US" dirty="0"/>
              <a:t>Because of the drawbacks of local storage, S3 is a perfect solution to meet our business needs.</a:t>
            </a:r>
          </a:p>
          <a:p>
            <a:endParaRPr lang="en-US"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1691897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going to use API Gateway and create Lambda functions that will allow us to integrate the front end of our application with the back end.</a:t>
            </a:r>
          </a:p>
          <a:p>
            <a:endParaRPr lang="en-US" dirty="0"/>
          </a:p>
          <a:p>
            <a:r>
              <a:rPr lang="en-US" dirty="0"/>
              <a:t>The API Gateway is essentially the entry point or front door for our application. It uses routes that trigger Lambda function events which then executes code for our services.</a:t>
            </a:r>
          </a:p>
          <a:p>
            <a:endParaRPr lang="en-US" dirty="0"/>
          </a:p>
          <a:p>
            <a:r>
              <a:rPr lang="en-US" dirty="0"/>
              <a:t>The advantages of using a serverless API are that there is no server management, your API scales up or down automatically based on demand,  and it is cost-effective because you only pay for what you use, and when the API is not running you pay nothing.</a:t>
            </a:r>
          </a:p>
          <a:p>
            <a:r>
              <a:rPr lang="en-US" dirty="0"/>
              <a:t>This enables developers to spend more time writing code, instead of on infrastructure issues, leading to faster development cycles and deployment times.</a:t>
            </a:r>
          </a:p>
          <a:p>
            <a:endParaRPr lang="en-US" dirty="0"/>
          </a:p>
          <a:p>
            <a:r>
              <a:rPr lang="en-US" dirty="0"/>
              <a:t>We create Lambda functions, upload the function code for each Lambda, then set up the API gateway and link it to Lambda functions. This allows us to define endpoints that users can call.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Methods and resources are then defined in API Gateway, such as GET, POST, PUT, and DELETE methods, and the URL resources which will be used to trigger Lambda functions.</a:t>
            </a:r>
          </a:p>
          <a:p>
            <a:endParaRPr lang="en-US" dirty="0"/>
          </a:p>
          <a:p>
            <a:r>
              <a:rPr lang="en-US" dirty="0"/>
              <a:t>Once the functions are deployed, incoming requests for each function trigger the code’s execution.  The Lambda function executes, processes the event, which then generates and returns a response to the API Gateway, where the response is then sent back to the user.</a:t>
            </a:r>
          </a:p>
          <a:p>
            <a:endParaRPr lang="en-US" dirty="0"/>
          </a:p>
          <a:p>
            <a:r>
              <a:rPr lang="en-US" dirty="0"/>
              <a:t>Scripts are produced for each of our Lambda functions. Each Lambda function performs a specific action. For example, we have a </a:t>
            </a:r>
            <a:r>
              <a:rPr lang="en-US" dirty="0" err="1"/>
              <a:t>DeleteRecord</a:t>
            </a:r>
            <a:r>
              <a:rPr lang="en-US" dirty="0"/>
              <a:t> Lambda function that is executed when the DELETE method is called from the API gateway. This Lambda functions code is executed which will delete the passed in record.</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355918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Lato" panose="020F0502020204030203" pitchFamily="34" charset="0"/>
              </a:rPr>
              <a:t>DynamoDB is a serverless NoSQL database that was developed by Amazon to respond to queries without the computing overhead needed when making the sometimes complex joins of a relational database (</a:t>
            </a:r>
            <a:r>
              <a:rPr lang="en-US" b="0" i="0" dirty="0" err="1">
                <a:solidFill>
                  <a:srgbClr val="202122"/>
                </a:solidFill>
                <a:effectLst/>
                <a:latin typeface="Lato" panose="020F0502020204030203" pitchFamily="34" charset="0"/>
              </a:rPr>
              <a:t>Bonisteel</a:t>
            </a:r>
            <a:r>
              <a:rPr lang="en-US" b="0" i="0" dirty="0">
                <a:solidFill>
                  <a:srgbClr val="202122"/>
                </a:solidFill>
                <a:effectLst/>
                <a:latin typeface="Lato" panose="020F0502020204030203" pitchFamily="34" charset="0"/>
              </a:rPr>
              <a:t>, 2023). </a:t>
            </a:r>
          </a:p>
          <a:p>
            <a:r>
              <a:rPr lang="en-US" b="0" i="0" dirty="0">
                <a:solidFill>
                  <a:srgbClr val="202122"/>
                </a:solidFill>
                <a:effectLst/>
                <a:latin typeface="Lato" panose="020F0502020204030203" pitchFamily="34" charset="0"/>
              </a:rPr>
              <a:t>It is a NoSQL key-value item store and each item has a primary key and other attributes. It offers simpler querying that focuses on primary keys and it supports JSON-like document structures.</a:t>
            </a:r>
          </a:p>
          <a:p>
            <a:r>
              <a:rPr lang="en-US" b="0" i="0" dirty="0">
                <a:solidFill>
                  <a:srgbClr val="202122"/>
                </a:solidFill>
                <a:effectLst/>
                <a:latin typeface="Lato" panose="020F0502020204030203" pitchFamily="34" charset="0"/>
              </a:rPr>
              <a:t>Since the service is managed by Amazon, its underlying architecture and infrastructure are abstracted away from developers. Also, similar to other AWS services, it operates on a pay-per-use model.</a:t>
            </a:r>
          </a:p>
          <a:p>
            <a:endParaRPr lang="en-US" b="0" i="0" dirty="0">
              <a:solidFill>
                <a:srgbClr val="202122"/>
              </a:solidFill>
              <a:effectLst/>
              <a:latin typeface="Lato" panose="020F0502020204030203" pitchFamily="34" charset="0"/>
            </a:endParaRPr>
          </a:p>
          <a:p>
            <a:r>
              <a:rPr lang="en-US" b="0" i="0" dirty="0">
                <a:solidFill>
                  <a:srgbClr val="202122"/>
                </a:solidFill>
                <a:effectLst/>
                <a:latin typeface="Lato" panose="020F0502020204030203" pitchFamily="34" charset="0"/>
              </a:rPr>
              <a:t>MongoDB on the other hand is a flexible, document-oriented model that stores BSON objects that contain one or more key-value pairs in documents and collections (</a:t>
            </a:r>
            <a:r>
              <a:rPr lang="en-US" b="0" i="0" dirty="0" err="1">
                <a:solidFill>
                  <a:srgbClr val="202122"/>
                </a:solidFill>
                <a:effectLst/>
                <a:latin typeface="Lato" panose="020F0502020204030203" pitchFamily="34" charset="0"/>
              </a:rPr>
              <a:t>Bonisteel</a:t>
            </a:r>
            <a:r>
              <a:rPr lang="en-US" b="0" i="0" dirty="0">
                <a:solidFill>
                  <a:srgbClr val="202122"/>
                </a:solidFill>
                <a:effectLst/>
                <a:latin typeface="Lato" panose="020F0502020204030203" pitchFamily="34" charset="0"/>
              </a:rPr>
              <a:t>, 2023).</a:t>
            </a:r>
          </a:p>
          <a:p>
            <a:r>
              <a:rPr lang="en-US" b="0" i="0" dirty="0">
                <a:solidFill>
                  <a:srgbClr val="202122"/>
                </a:solidFill>
                <a:effectLst/>
                <a:latin typeface="Lato" panose="020F0502020204030203" pitchFamily="34" charset="0"/>
              </a:rPr>
              <a:t>It offers a wide range of data types including ones that are more complex, such as arrays and embedded documents. It supports complex queries and aggregation through its aggregation pipeline, however, this can lead to performance issues as collections scale largely. </a:t>
            </a:r>
          </a:p>
          <a:p>
            <a:r>
              <a:rPr lang="en-US" b="0" i="0" dirty="0">
                <a:solidFill>
                  <a:srgbClr val="202122"/>
                </a:solidFill>
                <a:effectLst/>
                <a:latin typeface="Lato" panose="020F0502020204030203" pitchFamily="34" charset="0"/>
              </a:rPr>
              <a:t>Also, the syntax can sometimes be challenging which makes writing and building aggregation pipelines more complex.</a:t>
            </a:r>
          </a:p>
          <a:p>
            <a:endParaRPr lang="en-US" b="0" i="0" dirty="0">
              <a:solidFill>
                <a:srgbClr val="202122"/>
              </a:solidFill>
              <a:effectLst/>
              <a:latin typeface="Lato" panose="020F0502020204030203" pitchFamily="34" charset="0"/>
            </a:endParaRPr>
          </a:p>
          <a:p>
            <a:r>
              <a:rPr lang="en-US" b="0" i="0" dirty="0">
                <a:solidFill>
                  <a:srgbClr val="202122"/>
                </a:solidFill>
                <a:effectLst/>
                <a:latin typeface="Lato" panose="020F0502020204030203" pitchFamily="34" charset="0"/>
              </a:rPr>
              <a:t>Both types of databases are well-suited for different use cases. MongoDB is a more flexible option, especially because it can be deployed on a variety of different platforms, whereas DynamoDB is an AWS service. MongoDB also includes a richer set of tools for storing and querying data, however, DynamoDB is excellent when running smaller databases with reduced infrastructure and lower security overhead as in our case (</a:t>
            </a:r>
            <a:r>
              <a:rPr lang="en-US" b="0" i="0" dirty="0" err="1">
                <a:solidFill>
                  <a:srgbClr val="202122"/>
                </a:solidFill>
                <a:effectLst/>
                <a:latin typeface="Lato" panose="020F0502020204030203" pitchFamily="34" charset="0"/>
              </a:rPr>
              <a:t>Bonisteel</a:t>
            </a:r>
            <a:r>
              <a:rPr lang="en-US" b="0" i="0" dirty="0">
                <a:solidFill>
                  <a:srgbClr val="202122"/>
                </a:solidFill>
                <a:effectLst/>
                <a:latin typeface="Lato" panose="020F0502020204030203" pitchFamily="34" charset="0"/>
              </a:rPr>
              <a:t>, 2023).</a:t>
            </a:r>
          </a:p>
          <a:p>
            <a:endParaRPr lang="en-US" b="0" i="0" dirty="0">
              <a:solidFill>
                <a:srgbClr val="202122"/>
              </a:solidFill>
              <a:effectLst/>
              <a:latin typeface="Lato" panose="020F0502020204030203" pitchFamily="34" charset="0"/>
            </a:endParaRPr>
          </a:p>
          <a:p>
            <a:r>
              <a:rPr lang="en-US" b="0" i="0" dirty="0">
                <a:solidFill>
                  <a:srgbClr val="202122"/>
                </a:solidFill>
                <a:effectLst/>
                <a:latin typeface="Lato" panose="020F0502020204030203" pitchFamily="34" charset="0"/>
              </a:rPr>
              <a:t>The types of queries we ran on our Dynamo Database include basic queries that allow us to perform CRUD operations. </a:t>
            </a:r>
          </a:p>
          <a:p>
            <a:r>
              <a:rPr lang="en-US" b="0" i="0" dirty="0">
                <a:solidFill>
                  <a:srgbClr val="202122"/>
                </a:solidFill>
                <a:effectLst/>
                <a:latin typeface="Lato" panose="020F0502020204030203" pitchFamily="34" charset="0"/>
              </a:rPr>
              <a:t>To create items in our database, we performed POST method executions for both the Questions and Answers tables using the </a:t>
            </a:r>
            <a:r>
              <a:rPr lang="en-US" b="0" i="0" dirty="0" err="1">
                <a:solidFill>
                  <a:srgbClr val="202122"/>
                </a:solidFill>
                <a:effectLst/>
                <a:latin typeface="Lato" panose="020F0502020204030203" pitchFamily="34" charset="0"/>
              </a:rPr>
              <a:t>UpsertQuestion</a:t>
            </a:r>
            <a:r>
              <a:rPr lang="en-US" b="0" i="0" dirty="0">
                <a:solidFill>
                  <a:srgbClr val="202122"/>
                </a:solidFill>
                <a:effectLst/>
                <a:latin typeface="Lato" panose="020F0502020204030203" pitchFamily="34" charset="0"/>
              </a:rPr>
              <a:t> and </a:t>
            </a:r>
            <a:r>
              <a:rPr lang="en-US" b="0" i="0" dirty="0" err="1">
                <a:solidFill>
                  <a:srgbClr val="202122"/>
                </a:solidFill>
                <a:effectLst/>
                <a:latin typeface="Lato" panose="020F0502020204030203" pitchFamily="34" charset="0"/>
              </a:rPr>
              <a:t>UpsertAnswer</a:t>
            </a:r>
            <a:r>
              <a:rPr lang="en-US" b="0" i="0" dirty="0">
                <a:solidFill>
                  <a:srgbClr val="202122"/>
                </a:solidFill>
                <a:effectLst/>
                <a:latin typeface="Lato" panose="020F0502020204030203" pitchFamily="34" charset="0"/>
              </a:rPr>
              <a:t> Lambda functions.</a:t>
            </a:r>
          </a:p>
          <a:p>
            <a:r>
              <a:rPr lang="en-US" b="0" i="0" dirty="0">
                <a:solidFill>
                  <a:srgbClr val="202122"/>
                </a:solidFill>
                <a:effectLst/>
                <a:latin typeface="Lato" panose="020F0502020204030203" pitchFamily="34" charset="0"/>
              </a:rPr>
              <a:t>We also performed read queries using GET method execution, update queries using PUT method execution, and deleted items using the DELETE method execution. Each of our queries are performed based on the Lambda event that is triggered to perform the desired operation.</a:t>
            </a:r>
          </a:p>
          <a:p>
            <a:endParaRPr lang="en-US" b="0" i="0" dirty="0">
              <a:solidFill>
                <a:srgbClr val="202122"/>
              </a:solidFill>
              <a:effectLst/>
              <a:latin typeface="Lato" panose="020F0502020204030203" pitchFamily="34" charset="0"/>
            </a:endParaRPr>
          </a:p>
          <a:p>
            <a:r>
              <a:rPr lang="en-US" b="0" i="0" dirty="0">
                <a:solidFill>
                  <a:srgbClr val="202122"/>
                </a:solidFill>
                <a:effectLst/>
                <a:latin typeface="Lato" panose="020F0502020204030203" pitchFamily="34" charset="0"/>
              </a:rPr>
              <a:t>The scripts that are used to perform these queries are in each of the Lambda’s execution code. We see that for the </a:t>
            </a:r>
            <a:r>
              <a:rPr lang="en-US" b="0" i="0" dirty="0" err="1">
                <a:solidFill>
                  <a:srgbClr val="202122"/>
                </a:solidFill>
                <a:effectLst/>
                <a:latin typeface="Lato" panose="020F0502020204030203" pitchFamily="34" charset="0"/>
              </a:rPr>
              <a:t>DeleteRecord</a:t>
            </a:r>
            <a:r>
              <a:rPr lang="en-US" b="0" i="0" dirty="0">
                <a:solidFill>
                  <a:srgbClr val="202122"/>
                </a:solidFill>
                <a:effectLst/>
                <a:latin typeface="Lato" panose="020F0502020204030203" pitchFamily="34" charset="0"/>
              </a:rPr>
              <a:t> Lambda function, a query is structured based on the data that is passed in, then the </a:t>
            </a:r>
            <a:r>
              <a:rPr lang="en-US" b="0" i="0" dirty="0" err="1">
                <a:solidFill>
                  <a:srgbClr val="202122"/>
                </a:solidFill>
                <a:effectLst/>
                <a:latin typeface="Lato" panose="020F0502020204030203" pitchFamily="34" charset="0"/>
              </a:rPr>
              <a:t>DeleteCommand</a:t>
            </a:r>
            <a:r>
              <a:rPr lang="en-US" b="0" i="0" dirty="0">
                <a:solidFill>
                  <a:srgbClr val="202122"/>
                </a:solidFill>
                <a:effectLst/>
                <a:latin typeface="Lato" panose="020F0502020204030203" pitchFamily="34" charset="0"/>
              </a:rPr>
              <a:t> is executed on the specified DynamoDB table.</a:t>
            </a:r>
          </a:p>
          <a:p>
            <a:r>
              <a:rPr lang="en-US" b="0" i="0" dirty="0">
                <a:solidFill>
                  <a:srgbClr val="202122"/>
                </a:solidFill>
                <a:effectLst/>
                <a:latin typeface="Lato" panose="020F0502020204030203" pitchFamily="34" charset="0"/>
              </a:rPr>
              <a:t>The same applies to all of our Lambda functions, performing the various Create, Read, Update and Delete queries on our Database.</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125657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cloud-based development, elasticity refers to the ability of the system to automatically adjust its resources based on its demand. It is a critical aspect of cloud-based development because it is a key feature of deploying your application in the cloud. </a:t>
            </a:r>
          </a:p>
          <a:p>
            <a:r>
              <a:rPr lang="en-US" dirty="0"/>
              <a:t>When deploying in the cloud we take advantage of the benefits of elasticity by having the ability to automatically scale up when demand is high and down when demand is low. This ensures cost efficiency and the best performance. </a:t>
            </a:r>
          </a:p>
          <a:p>
            <a:r>
              <a:rPr lang="en-US" dirty="0"/>
              <a:t>This also means that the system is flexible and can quickly adapt to workloads and specific usage patterns automatically, thereby maintaining performance and availability by managing resources efficiently.</a:t>
            </a:r>
          </a:p>
          <a:p>
            <a:endParaRPr lang="en-US" dirty="0"/>
          </a:p>
          <a:p>
            <a:r>
              <a:rPr lang="en-US" dirty="0"/>
              <a:t>The pay-for-use model enables businesses to deploy applications at low costs, ensuring that you are only billed for what you use. Depending on the services being used, you pay for compute time or storage capacity, which is great in cases where your application may be using services that aren’t always running.</a:t>
            </a:r>
          </a:p>
          <a:p>
            <a:r>
              <a:rPr lang="en-US" dirty="0"/>
              <a:t>Additionally, there are no up-front fees and no contracts meaning you have the ability to start and stop services as needed without being billed when services aren’t running.</a:t>
            </a:r>
          </a:p>
          <a:p>
            <a:r>
              <a:rPr lang="en-US" dirty="0"/>
              <a:t>Automatic scaling helps ensure that you always have the necessary amount of resources without overspending on what you don’t need. </a:t>
            </a: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253580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secure our cloud application, we can prevent unauthorized access by utilizing AWS’s IAM (Identity and Access Management) service to securely control access to AWS resources and set permissions that control these resources and who can access them (Amazon Web Services Inc., 2024).</a:t>
            </a:r>
          </a:p>
          <a:p>
            <a:endParaRPr lang="en-US" dirty="0"/>
          </a:p>
          <a:p>
            <a:r>
              <a:rPr lang="en-US" dirty="0"/>
              <a:t>To accomplish this, we first establish roles, which should be unique to each service, for the various types of users that will need to have access to our resources. </a:t>
            </a:r>
          </a:p>
          <a:p>
            <a:r>
              <a:rPr lang="en-US" dirty="0"/>
              <a:t>After policies have been defined and attached to roles, these roles can then be attached to our various services. </a:t>
            </a:r>
          </a:p>
          <a:p>
            <a:r>
              <a:rPr lang="en-US" dirty="0"/>
              <a:t>This ensures that only the users we want accessing our services are given permission and that they are specific to our services. </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763339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role, we want to ensure that they are given specific permissions to carry out the tasks that they require. </a:t>
            </a:r>
          </a:p>
          <a:p>
            <a:r>
              <a:rPr lang="en-US" dirty="0"/>
              <a:t>We can do this by defining specific policies that designate what each role should be allowed to access or perform actions on. </a:t>
            </a:r>
          </a:p>
          <a:p>
            <a:r>
              <a:rPr lang="en-US" dirty="0"/>
              <a:t>It is also important to follow the principle of least privilege and only grant just enough permission to accomplish the tasks each role requires.</a:t>
            </a:r>
          </a:p>
          <a:p>
            <a:r>
              <a:rPr lang="en-US" dirty="0"/>
              <a:t>Once these policies are defined, they are attached to the roles, which are then attached to each specific service that the role should be allowed to assume.</a:t>
            </a:r>
          </a:p>
          <a:p>
            <a:r>
              <a:rPr lang="en-US" dirty="0"/>
              <a:t>Essentially, roles are the who and policies say what they can do when the roles are attached to services.</a:t>
            </a:r>
          </a:p>
          <a:p>
            <a:r>
              <a:rPr lang="en-US" dirty="0"/>
              <a:t>Here, we created a custom role called </a:t>
            </a:r>
            <a:r>
              <a:rPr lang="en-US" dirty="0" err="1"/>
              <a:t>LabRole</a:t>
            </a:r>
            <a:r>
              <a:rPr lang="en-US" dirty="0"/>
              <a:t>, which has specific policies that determine what the role is allowed to do. This role is then attached to each of our Lambda functions, which allows the role to interact with each of our services</a:t>
            </a:r>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376743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3175" y="1120876"/>
            <a:ext cx="8008376" cy="1710814"/>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78426" y="3709218"/>
            <a:ext cx="80010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4" y="224337"/>
            <a:ext cx="8259098"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415845"/>
            <a:ext cx="8246070" cy="336263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872" y="406537"/>
            <a:ext cx="6937885"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18186" y="1143000"/>
            <a:ext cx="6961240" cy="3545497"/>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12651"/>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3015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0255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3015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0255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10/20/2024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1.jp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hyperlink" Target="https://enscape-installer.chaosgroup.com/" TargetMode="External"/><Relationship Id="rId2" Type="http://schemas.openxmlformats.org/officeDocument/2006/relationships/hyperlink" Target="https://docs.aws.amazon.com/apigateway/latest/developerguide/welcome.html#api-gateway-overview-aws-backbone" TargetMode="External"/><Relationship Id="rId1" Type="http://schemas.openxmlformats.org/officeDocument/2006/relationships/slideLayout" Target="../slideLayouts/slideLayout4.xml"/><Relationship Id="rId6" Type="http://schemas.openxmlformats.org/officeDocument/2006/relationships/hyperlink" Target="https://www.xenonstack.com/blog/aws-serverless-computing/" TargetMode="External"/><Relationship Id="rId5" Type="http://schemas.openxmlformats.org/officeDocument/2006/relationships/hyperlink" Target="https://www.cloudzero.com/blog/aws-migration-strategies/" TargetMode="External"/><Relationship Id="rId4" Type="http://schemas.openxmlformats.org/officeDocument/2006/relationships/hyperlink" Target="https://itnext.io/serverless-framework-deploy-a-rest-api-using-aws-lambda-and-dynamodb-9c396a49e52"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kinsta.com/blog/dynamodb-vs-mongodb/" TargetMode="External"/><Relationship Id="rId2" Type="http://schemas.openxmlformats.org/officeDocument/2006/relationships/hyperlink" Target="https://docs.aws.amazon.com/IAM/latest/UserGuide/introduction.html" TargetMode="External"/><Relationship Id="rId1" Type="http://schemas.openxmlformats.org/officeDocument/2006/relationships/slideLayout" Target="../slideLayouts/slideLayout4.xml"/><Relationship Id="rId5" Type="http://schemas.openxmlformats.org/officeDocument/2006/relationships/hyperlink" Target="https://www.youtube.com/watch?v=LfBn5Y1X0vE" TargetMode="External"/><Relationship Id="rId4" Type="http://schemas.openxmlformats.org/officeDocument/2006/relationships/hyperlink" Target="https://docs.docker.com/compose/intro/features-use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9.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127" y="324020"/>
            <a:ext cx="8067368" cy="1755053"/>
          </a:xfrm>
          <a:solidFill>
            <a:schemeClr val="accent1">
              <a:alpha val="40000"/>
            </a:schemeClr>
          </a:solidFill>
        </p:spPr>
        <p:txBody>
          <a:bodyPr>
            <a:normAutofit/>
          </a:bodyPr>
          <a:lstStyle/>
          <a:p>
            <a:r>
              <a:rPr lang="en-US" dirty="0"/>
              <a:t> CS 470 Project Two</a:t>
            </a:r>
            <a:br>
              <a:rPr lang="en-US" dirty="0"/>
            </a:br>
            <a:r>
              <a:rPr lang="en-US" dirty="0"/>
              <a:t>Conference Presentation:</a:t>
            </a:r>
            <a:br>
              <a:rPr lang="en-US" dirty="0"/>
            </a:br>
            <a:r>
              <a:rPr lang="en-US" dirty="0"/>
              <a:t>Cloud Development</a:t>
            </a:r>
          </a:p>
        </p:txBody>
      </p:sp>
      <p:sp>
        <p:nvSpPr>
          <p:cNvPr id="3" name="Subtitle 2"/>
          <p:cNvSpPr>
            <a:spLocks noGrp="1"/>
          </p:cNvSpPr>
          <p:nvPr>
            <p:ph type="subTitle" idx="1"/>
          </p:nvPr>
        </p:nvSpPr>
        <p:spPr>
          <a:xfrm>
            <a:off x="516194" y="3447321"/>
            <a:ext cx="8096864" cy="730043"/>
          </a:xfrm>
        </p:spPr>
        <p:txBody>
          <a:bodyPr/>
          <a:lstStyle/>
          <a:p>
            <a:r>
              <a:rPr lang="en-US" dirty="0"/>
              <a:t>Justin Starr</a:t>
            </a: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516193" y="3956035"/>
            <a:ext cx="8096864" cy="730043"/>
          </a:xfrm>
          <a:prstGeom prst="rect">
            <a:avLst/>
          </a:prstGeom>
        </p:spPr>
        <p:txBody>
          <a:bodyPr vert="horz" lIns="91440" tIns="45720" rIns="91440" bIns="45720" rtlCol="0">
            <a:normAutofit/>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10/2024</a:t>
            </a:r>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Securing Your Cloud App</a:t>
            </a:r>
          </a:p>
        </p:txBody>
      </p:sp>
      <p:sp>
        <p:nvSpPr>
          <p:cNvPr id="7" name="Text Placeholder 6"/>
          <p:cNvSpPr>
            <a:spLocks noGrp="1"/>
          </p:cNvSpPr>
          <p:nvPr>
            <p:ph type="body" sz="quarter" idx="3"/>
          </p:nvPr>
        </p:nvSpPr>
        <p:spPr>
          <a:xfrm>
            <a:off x="0" y="1145352"/>
            <a:ext cx="2786743" cy="479822"/>
          </a:xfrm>
        </p:spPr>
        <p:txBody>
          <a:bodyPr>
            <a:normAutofit/>
          </a:bodyPr>
          <a:lstStyle/>
          <a:p>
            <a:r>
              <a:rPr lang="en-US" dirty="0"/>
              <a:t>Policies</a:t>
            </a:r>
          </a:p>
        </p:txBody>
      </p:sp>
      <p:pic>
        <p:nvPicPr>
          <p:cNvPr id="8" name="Picture 7" descr="A screenshot of a computer&#10;&#10;Description automatically generated">
            <a:extLst>
              <a:ext uri="{FF2B5EF4-FFF2-40B4-BE49-F238E27FC236}">
                <a16:creationId xmlns:a16="http://schemas.microsoft.com/office/drawing/2014/main" id="{497DE4C9-8517-F222-BBEB-DB322C1B3F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217" y="1523296"/>
            <a:ext cx="8298465" cy="3604614"/>
          </a:xfrm>
          <a:prstGeom prst="rect">
            <a:avLst/>
          </a:prstGeom>
        </p:spPr>
      </p:pic>
      <p:pic>
        <p:nvPicPr>
          <p:cNvPr id="5" name="Audio 4">
            <a:hlinkClick r:id="" action="ppaction://media"/>
            <a:extLst>
              <a:ext uri="{FF2B5EF4-FFF2-40B4-BE49-F238E27FC236}">
                <a16:creationId xmlns:a16="http://schemas.microsoft.com/office/drawing/2014/main" id="{AD6C0A15-A642-577D-C13A-49ADA1D3EF3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56548686"/>
      </p:ext>
    </p:extLst>
  </p:cSld>
  <p:clrMapOvr>
    <a:masterClrMapping/>
  </p:clrMapOvr>
  <mc:AlternateContent xmlns:mc="http://schemas.openxmlformats.org/markup-compatibility/2006" xmlns:p14="http://schemas.microsoft.com/office/powerpoint/2010/main">
    <mc:Choice Requires="p14">
      <p:transition spd="slow" p14:dur="2000" advTm="44942"/>
    </mc:Choice>
    <mc:Fallback xmlns="">
      <p:transition spd="slow" advTm="44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Securing Your Cloud App</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0" y="1085406"/>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API Security</a:t>
            </a:r>
          </a:p>
        </p:txBody>
      </p:sp>
      <p:pic>
        <p:nvPicPr>
          <p:cNvPr id="14" name="Picture 13" descr="A screenshot of a computer screen&#10;&#10;Description automatically generated">
            <a:extLst>
              <a:ext uri="{FF2B5EF4-FFF2-40B4-BE49-F238E27FC236}">
                <a16:creationId xmlns:a16="http://schemas.microsoft.com/office/drawing/2014/main" id="{C1601C5C-50B3-625A-2E64-C5810E93A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710" y="1778987"/>
            <a:ext cx="4964300" cy="2152701"/>
          </a:xfrm>
          <a:prstGeom prst="rect">
            <a:avLst/>
          </a:prstGeom>
        </p:spPr>
      </p:pic>
      <p:pic>
        <p:nvPicPr>
          <p:cNvPr id="16" name="Picture 15" descr="A diagram of a key system&#10;&#10;Description automatically generated">
            <a:extLst>
              <a:ext uri="{FF2B5EF4-FFF2-40B4-BE49-F238E27FC236}">
                <a16:creationId xmlns:a16="http://schemas.microsoft.com/office/drawing/2014/main" id="{8211DA55-0302-926D-49DC-10BD706FEE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1871" y="1995304"/>
            <a:ext cx="3493933" cy="1669515"/>
          </a:xfrm>
          <a:prstGeom prst="rect">
            <a:avLst/>
          </a:prstGeom>
        </p:spPr>
      </p:pic>
      <p:sp>
        <p:nvSpPr>
          <p:cNvPr id="17" name="TextBox 16">
            <a:extLst>
              <a:ext uri="{FF2B5EF4-FFF2-40B4-BE49-F238E27FC236}">
                <a16:creationId xmlns:a16="http://schemas.microsoft.com/office/drawing/2014/main" id="{668298B0-41CF-C8A6-6BD6-48E6DC7C1236}"/>
              </a:ext>
            </a:extLst>
          </p:cNvPr>
          <p:cNvSpPr txBox="1"/>
          <p:nvPr/>
        </p:nvSpPr>
        <p:spPr>
          <a:xfrm>
            <a:off x="7610511" y="3792803"/>
            <a:ext cx="1398285" cy="215444"/>
          </a:xfrm>
          <a:prstGeom prst="rect">
            <a:avLst/>
          </a:prstGeom>
          <a:noFill/>
        </p:spPr>
        <p:txBody>
          <a:bodyPr wrap="square" rtlCol="0">
            <a:spAutoFit/>
          </a:bodyPr>
          <a:lstStyle/>
          <a:p>
            <a:r>
              <a:rPr lang="en-US" sz="800" dirty="0" err="1"/>
              <a:t>Cloudiofy</a:t>
            </a:r>
            <a:r>
              <a:rPr lang="en-US" sz="800" dirty="0"/>
              <a:t>, 2023, What is IAM</a:t>
            </a:r>
          </a:p>
        </p:txBody>
      </p:sp>
      <p:sp>
        <p:nvSpPr>
          <p:cNvPr id="18" name="TextBox 17">
            <a:extLst>
              <a:ext uri="{FF2B5EF4-FFF2-40B4-BE49-F238E27FC236}">
                <a16:creationId xmlns:a16="http://schemas.microsoft.com/office/drawing/2014/main" id="{A0EE2425-C178-E0FF-A7A2-C7EDA529DE87}"/>
              </a:ext>
            </a:extLst>
          </p:cNvPr>
          <p:cNvSpPr txBox="1"/>
          <p:nvPr/>
        </p:nvSpPr>
        <p:spPr>
          <a:xfrm>
            <a:off x="135204" y="3950372"/>
            <a:ext cx="1430306" cy="215444"/>
          </a:xfrm>
          <a:prstGeom prst="rect">
            <a:avLst/>
          </a:prstGeom>
          <a:noFill/>
        </p:spPr>
        <p:txBody>
          <a:bodyPr wrap="square" rtlCol="0">
            <a:spAutoFit/>
          </a:bodyPr>
          <a:lstStyle/>
          <a:p>
            <a:r>
              <a:rPr lang="en-US" sz="800" dirty="0"/>
              <a:t>Garg, 2021, How IAM Works</a:t>
            </a:r>
          </a:p>
        </p:txBody>
      </p:sp>
      <p:pic>
        <p:nvPicPr>
          <p:cNvPr id="5" name="Audio 4">
            <a:hlinkClick r:id="" action="ppaction://media"/>
            <a:extLst>
              <a:ext uri="{FF2B5EF4-FFF2-40B4-BE49-F238E27FC236}">
                <a16:creationId xmlns:a16="http://schemas.microsoft.com/office/drawing/2014/main" id="{F8D4080C-57C0-AE27-5FC5-92EECEA1301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252242209"/>
      </p:ext>
    </p:extLst>
  </p:cSld>
  <p:clrMapOvr>
    <a:masterClrMapping/>
  </p:clrMapOvr>
  <mc:AlternateContent xmlns:mc="http://schemas.openxmlformats.org/markup-compatibility/2006" xmlns:p14="http://schemas.microsoft.com/office/powerpoint/2010/main">
    <mc:Choice Requires="p14">
      <p:transition spd="slow" p14:dur="2000" advTm="37046"/>
    </mc:Choice>
    <mc:Fallback xmlns="">
      <p:transition spd="slow" advTm="37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E0C3-B7BB-8D4C-AF0F-9CC7682D8A51}"/>
              </a:ext>
            </a:extLst>
          </p:cNvPr>
          <p:cNvSpPr>
            <a:spLocks noGrp="1"/>
          </p:cNvSpPr>
          <p:nvPr>
            <p:ph type="title"/>
          </p:nvPr>
        </p:nvSpPr>
        <p:spPr>
          <a:xfrm>
            <a:off x="1234377" y="86488"/>
            <a:ext cx="7772400" cy="1021556"/>
          </a:xfrm>
        </p:spPr>
        <p:txBody>
          <a:bodyPr>
            <a:normAutofit/>
          </a:bodyPr>
          <a:lstStyle/>
          <a:p>
            <a:pPr algn="r"/>
            <a:r>
              <a:rPr lang="en-US" sz="3200" dirty="0">
                <a:effectLst>
                  <a:outerShdw blurRad="50800" dist="38100" dir="2700000" algn="tl" rotWithShape="0">
                    <a:prstClr val="black">
                      <a:alpha val="40000"/>
                    </a:prstClr>
                  </a:outerShdw>
                </a:effectLst>
              </a:rPr>
              <a:t>Conclusion</a:t>
            </a:r>
          </a:p>
        </p:txBody>
      </p:sp>
      <p:sp>
        <p:nvSpPr>
          <p:cNvPr id="3" name="Text Placeholder 2">
            <a:extLst>
              <a:ext uri="{FF2B5EF4-FFF2-40B4-BE49-F238E27FC236}">
                <a16:creationId xmlns:a16="http://schemas.microsoft.com/office/drawing/2014/main" id="{7C4EABF8-3AD7-2741-95B7-967F9D77161C}"/>
              </a:ext>
            </a:extLst>
          </p:cNvPr>
          <p:cNvSpPr>
            <a:spLocks noGrp="1"/>
          </p:cNvSpPr>
          <p:nvPr>
            <p:ph type="body" idx="1"/>
          </p:nvPr>
        </p:nvSpPr>
        <p:spPr>
          <a:xfrm>
            <a:off x="265113" y="3842580"/>
            <a:ext cx="7772400" cy="1125140"/>
          </a:xfrm>
        </p:spPr>
        <p:txBody>
          <a:bodyPr/>
          <a:lstStyle/>
          <a:p>
            <a:r>
              <a:rPr lang="en-US" dirty="0"/>
              <a:t>Thank you for your time. </a:t>
            </a:r>
          </a:p>
        </p:txBody>
      </p:sp>
      <p:sp>
        <p:nvSpPr>
          <p:cNvPr id="4" name="Content Placeholder 2">
            <a:extLst>
              <a:ext uri="{FF2B5EF4-FFF2-40B4-BE49-F238E27FC236}">
                <a16:creationId xmlns:a16="http://schemas.microsoft.com/office/drawing/2014/main" id="{BC84F4AD-0F18-4FAD-A3BB-59FA5D7E81A6}"/>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pic>
        <p:nvPicPr>
          <p:cNvPr id="8" name="Picture 7" descr="A diagram of a computer serverless computing&#10;&#10;Description automatically generated">
            <a:extLst>
              <a:ext uri="{FF2B5EF4-FFF2-40B4-BE49-F238E27FC236}">
                <a16:creationId xmlns:a16="http://schemas.microsoft.com/office/drawing/2014/main" id="{4E7945FD-713A-A4D4-41FF-69A960CE3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2282" y="1300920"/>
            <a:ext cx="4923183" cy="2756141"/>
          </a:xfrm>
          <a:prstGeom prst="rect">
            <a:avLst/>
          </a:prstGeom>
        </p:spPr>
      </p:pic>
      <p:sp>
        <p:nvSpPr>
          <p:cNvPr id="9" name="TextBox 8">
            <a:extLst>
              <a:ext uri="{FF2B5EF4-FFF2-40B4-BE49-F238E27FC236}">
                <a16:creationId xmlns:a16="http://schemas.microsoft.com/office/drawing/2014/main" id="{87476C96-4BA7-ACA4-2E82-871C12467FA8}"/>
              </a:ext>
            </a:extLst>
          </p:cNvPr>
          <p:cNvSpPr txBox="1"/>
          <p:nvPr/>
        </p:nvSpPr>
        <p:spPr>
          <a:xfrm>
            <a:off x="1974678" y="4037175"/>
            <a:ext cx="2213060" cy="215444"/>
          </a:xfrm>
          <a:prstGeom prst="rect">
            <a:avLst/>
          </a:prstGeom>
          <a:noFill/>
        </p:spPr>
        <p:txBody>
          <a:bodyPr wrap="square" rtlCol="0">
            <a:spAutoFit/>
          </a:bodyPr>
          <a:lstStyle/>
          <a:p>
            <a:r>
              <a:rPr lang="en-US" sz="800" dirty="0" err="1"/>
              <a:t>XenonStack</a:t>
            </a:r>
            <a:r>
              <a:rPr lang="en-US" sz="800" dirty="0"/>
              <a:t>, n.d., AWS Serverless Computing</a:t>
            </a:r>
          </a:p>
        </p:txBody>
      </p:sp>
      <p:pic>
        <p:nvPicPr>
          <p:cNvPr id="7" name="Audio 6">
            <a:hlinkClick r:id="" action="ppaction://media"/>
            <a:extLst>
              <a:ext uri="{FF2B5EF4-FFF2-40B4-BE49-F238E27FC236}">
                <a16:creationId xmlns:a16="http://schemas.microsoft.com/office/drawing/2014/main" id="{DA49742A-7EF6-B313-B6B5-03CF5A20407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73989541"/>
      </p:ext>
    </p:extLst>
  </p:cSld>
  <p:clrMapOvr>
    <a:masterClrMapping/>
  </p:clrMapOvr>
  <mc:AlternateContent xmlns:mc="http://schemas.openxmlformats.org/markup-compatibility/2006" xmlns:p14="http://schemas.microsoft.com/office/powerpoint/2010/main">
    <mc:Choice Requires="p14">
      <p:transition spd="slow" p14:dur="2000" advTm="81286"/>
    </mc:Choice>
    <mc:Fallback xmlns="">
      <p:transition spd="slow" advTm="81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97AF-0AA7-4B32-9D4B-C2C96288FF58}"/>
              </a:ext>
            </a:extLst>
          </p:cNvPr>
          <p:cNvSpPr>
            <a:spLocks noGrp="1"/>
          </p:cNvSpPr>
          <p:nvPr>
            <p:ph type="title"/>
          </p:nvPr>
        </p:nvSpPr>
        <p:spPr>
          <a:xfrm>
            <a:off x="5425410" y="227680"/>
            <a:ext cx="3167984" cy="1021556"/>
          </a:xfrm>
        </p:spPr>
        <p:txBody>
          <a:bodyPr>
            <a:normAutofit/>
          </a:bodyPr>
          <a:lstStyle/>
          <a:p>
            <a:pPr algn="r"/>
            <a:r>
              <a:rPr lang="en-US" sz="3200" dirty="0"/>
              <a:t>Image sources</a:t>
            </a:r>
          </a:p>
        </p:txBody>
      </p:sp>
      <p:sp>
        <p:nvSpPr>
          <p:cNvPr id="4" name="TextBox 3">
            <a:extLst>
              <a:ext uri="{FF2B5EF4-FFF2-40B4-BE49-F238E27FC236}">
                <a16:creationId xmlns:a16="http://schemas.microsoft.com/office/drawing/2014/main" id="{C63F5FD7-75A6-BC23-FDC2-B4DF9E8E0E59}"/>
              </a:ext>
            </a:extLst>
          </p:cNvPr>
          <p:cNvSpPr txBox="1"/>
          <p:nvPr/>
        </p:nvSpPr>
        <p:spPr>
          <a:xfrm>
            <a:off x="813010" y="1362141"/>
            <a:ext cx="8046720" cy="3108543"/>
          </a:xfrm>
          <a:prstGeom prst="rect">
            <a:avLst/>
          </a:prstGeom>
          <a:noFill/>
        </p:spPr>
        <p:txBody>
          <a:bodyPr wrap="square" rtlCol="0">
            <a:spAutoFit/>
          </a:bodyPr>
          <a:lstStyle/>
          <a:p>
            <a:r>
              <a:rPr lang="en-US" sz="1400" dirty="0"/>
              <a:t>Amazon Web Services Inc. (2024). </a:t>
            </a:r>
            <a:r>
              <a:rPr lang="en-US" sz="1400" i="1" dirty="0"/>
              <a:t>Architecture of API Gateway</a:t>
            </a:r>
            <a:r>
              <a:rPr lang="en-US" sz="1400" dirty="0"/>
              <a:t> [Image]. </a:t>
            </a:r>
          </a:p>
          <a:p>
            <a:r>
              <a:rPr lang="en-US" sz="1400" dirty="0"/>
              <a:t>	</a:t>
            </a:r>
            <a:r>
              <a:rPr lang="en-US" sz="1400" dirty="0">
                <a:hlinkClick r:id="rId2"/>
              </a:rPr>
              <a:t>https://docs.aws.amazon.com/apigateway/latest/developerguide/welcome.html#api-gateway-	overview-</a:t>
            </a:r>
            <a:r>
              <a:rPr lang="en-US" sz="1400" dirty="0" err="1">
                <a:hlinkClick r:id="rId2"/>
              </a:rPr>
              <a:t>aws</a:t>
            </a:r>
            <a:r>
              <a:rPr lang="en-US" sz="1400" dirty="0">
                <a:hlinkClick r:id="rId2"/>
              </a:rPr>
              <a:t>-backbone</a:t>
            </a:r>
            <a:endParaRPr lang="en-US" sz="1400" i="1" dirty="0"/>
          </a:p>
          <a:p>
            <a:r>
              <a:rPr lang="en-US" sz="1400" dirty="0"/>
              <a:t>Amazon Web Services Inc. (2024). </a:t>
            </a:r>
            <a:r>
              <a:rPr lang="en-US" sz="1400" i="1" dirty="0"/>
              <a:t>How S3 Works</a:t>
            </a:r>
            <a:r>
              <a:rPr lang="en-US" sz="1400" dirty="0"/>
              <a:t> [Image]. </a:t>
            </a:r>
          </a:p>
          <a:p>
            <a:r>
              <a:rPr lang="en-US" sz="1400" dirty="0"/>
              <a:t>	</a:t>
            </a:r>
            <a:r>
              <a:rPr lang="en-US" sz="1400" dirty="0">
                <a:hlinkClick r:id="rId3"/>
              </a:rPr>
              <a:t>https://enscape-installer.chaosgroup.com/#</a:t>
            </a:r>
            <a:endParaRPr lang="en-US" sz="1400" dirty="0"/>
          </a:p>
          <a:p>
            <a:r>
              <a:rPr lang="en-US" sz="1400" dirty="0" err="1"/>
              <a:t>Cloudiofy</a:t>
            </a:r>
            <a:r>
              <a:rPr lang="en-US" sz="1400" dirty="0"/>
              <a:t> (2023). </a:t>
            </a:r>
            <a:r>
              <a:rPr lang="en-US" sz="1400" i="1" dirty="0"/>
              <a:t>What is IAM (Identity and Access Management)</a:t>
            </a:r>
            <a:r>
              <a:rPr lang="en-US" sz="1400" dirty="0"/>
              <a:t> [Image]. https://cloudiofy.com/aws-iam/</a:t>
            </a:r>
          </a:p>
          <a:p>
            <a:r>
              <a:rPr lang="en-US" sz="1400" dirty="0"/>
              <a:t>Garg, S. (2021). </a:t>
            </a:r>
            <a:r>
              <a:rPr lang="en-US" sz="1400" i="1" dirty="0"/>
              <a:t>Guide to AWS IAM (Identity &amp; Access management)</a:t>
            </a:r>
            <a:r>
              <a:rPr lang="en-US" sz="1400" dirty="0"/>
              <a:t> [Image]. 	https://aws.plainenglish.io/guide-to-aws-iam-identity-access-managment-9b6af7a55040</a:t>
            </a:r>
          </a:p>
          <a:p>
            <a:r>
              <a:rPr lang="en-US" sz="1400" dirty="0" err="1"/>
              <a:t>Riso</a:t>
            </a:r>
            <a:r>
              <a:rPr lang="en-US" sz="1400" dirty="0"/>
              <a:t>, M. (2019). </a:t>
            </a:r>
            <a:r>
              <a:rPr lang="en-US" sz="1400" i="1" dirty="0"/>
              <a:t>DynamoDB in a Serverless Architecture</a:t>
            </a:r>
            <a:r>
              <a:rPr lang="en-US" sz="1400" dirty="0"/>
              <a:t> [Image]. </a:t>
            </a:r>
            <a:r>
              <a:rPr lang="en-US" sz="1400" dirty="0">
                <a:hlinkClick r:id="rId4"/>
              </a:rPr>
              <a:t>https://itnext.io/serverless-framework-	deploy-a-rest-api-using-aws-lambda-and-dynamodb-9c396a49e52</a:t>
            </a:r>
            <a:endParaRPr lang="en-US" sz="1400" dirty="0"/>
          </a:p>
          <a:p>
            <a:r>
              <a:rPr lang="en-US" sz="1400" dirty="0" err="1"/>
              <a:t>Singerland</a:t>
            </a:r>
            <a:r>
              <a:rPr lang="en-US" sz="1400" dirty="0"/>
              <a:t>, C. (2022). </a:t>
            </a:r>
            <a:r>
              <a:rPr lang="en-US" sz="1400" i="1" dirty="0"/>
              <a:t>Rehosting</a:t>
            </a:r>
            <a:r>
              <a:rPr lang="en-US" sz="1400" dirty="0"/>
              <a:t> [Photograph]. </a:t>
            </a:r>
            <a:r>
              <a:rPr lang="en-US" sz="1400" dirty="0" err="1"/>
              <a:t>Cloudzero</a:t>
            </a:r>
            <a:r>
              <a:rPr lang="en-US" sz="1400" dirty="0"/>
              <a:t>. </a:t>
            </a:r>
          </a:p>
          <a:p>
            <a:r>
              <a:rPr lang="en-US" sz="1400" dirty="0"/>
              <a:t>	</a:t>
            </a:r>
            <a:r>
              <a:rPr lang="en-US" sz="1400" dirty="0">
                <a:hlinkClick r:id="rId5"/>
              </a:rPr>
              <a:t>https://www.cloudzero.com/blog/aws-migration-strategies/</a:t>
            </a:r>
            <a:endParaRPr lang="en-US" sz="1400" dirty="0"/>
          </a:p>
          <a:p>
            <a:r>
              <a:rPr lang="en-US" sz="1400" b="0" i="0" dirty="0" err="1">
                <a:solidFill>
                  <a:srgbClr val="001823"/>
                </a:solidFill>
                <a:effectLst/>
              </a:rPr>
              <a:t>XenonStack</a:t>
            </a:r>
            <a:r>
              <a:rPr lang="en-US" sz="1400" b="0" i="0" dirty="0">
                <a:solidFill>
                  <a:srgbClr val="001823"/>
                </a:solidFill>
                <a:effectLst/>
              </a:rPr>
              <a:t>. (n.d.). </a:t>
            </a:r>
            <a:r>
              <a:rPr lang="en-US" sz="1400" b="0" i="1" dirty="0">
                <a:solidFill>
                  <a:srgbClr val="001823"/>
                </a:solidFill>
                <a:effectLst/>
              </a:rPr>
              <a:t>AWS Serverless Computing. </a:t>
            </a:r>
            <a:r>
              <a:rPr lang="en-US" sz="1400" dirty="0">
                <a:solidFill>
                  <a:srgbClr val="001823"/>
                </a:solidFill>
              </a:rPr>
              <a:t>[Image].</a:t>
            </a:r>
            <a:endParaRPr lang="en-US" sz="1400" b="0" i="1" dirty="0">
              <a:solidFill>
                <a:srgbClr val="001823"/>
              </a:solidFill>
              <a:effectLst/>
            </a:endParaRPr>
          </a:p>
          <a:p>
            <a:r>
              <a:rPr lang="en-US" sz="1400" i="1" dirty="0">
                <a:solidFill>
                  <a:srgbClr val="001823"/>
                </a:solidFill>
              </a:rPr>
              <a:t>	</a:t>
            </a:r>
            <a:r>
              <a:rPr lang="en-US" sz="1400" b="0" i="0" u="sng" dirty="0">
                <a:solidFill>
                  <a:srgbClr val="001823"/>
                </a:solidFill>
                <a:effectLst/>
                <a:hlinkClick r:id="rId6"/>
              </a:rPr>
              <a:t>https://www.xenonstack.com/blog/aws-serverless-computing</a:t>
            </a:r>
            <a:r>
              <a:rPr lang="en-US" sz="1400" b="0" i="0" u="sng" dirty="0">
                <a:solidFill>
                  <a:srgbClr val="001823"/>
                </a:solidFill>
                <a:effectLst/>
                <a:latin typeface="Times New Roman" panose="02020603050405020304" pitchFamily="18" charset="0"/>
                <a:hlinkClick r:id="rId6"/>
              </a:rPr>
              <a:t>/</a:t>
            </a:r>
            <a:endParaRPr lang="en-US" sz="1400" dirty="0"/>
          </a:p>
        </p:txBody>
      </p:sp>
    </p:spTree>
    <p:extLst>
      <p:ext uri="{BB962C8B-B14F-4D97-AF65-F5344CB8AC3E}">
        <p14:creationId xmlns:p14="http://schemas.microsoft.com/office/powerpoint/2010/main" val="2064352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1AED-E4B0-CF00-2175-666E954BE801}"/>
              </a:ext>
            </a:extLst>
          </p:cNvPr>
          <p:cNvSpPr>
            <a:spLocks noGrp="1"/>
          </p:cNvSpPr>
          <p:nvPr>
            <p:ph type="title"/>
          </p:nvPr>
        </p:nvSpPr>
        <p:spPr>
          <a:xfrm>
            <a:off x="6080626" y="263106"/>
            <a:ext cx="2287735" cy="558787"/>
          </a:xfrm>
        </p:spPr>
        <p:txBody>
          <a:bodyPr>
            <a:normAutofit fontScale="90000"/>
          </a:bodyPr>
          <a:lstStyle/>
          <a:p>
            <a:r>
              <a:rPr lang="en-US" sz="3200" dirty="0"/>
              <a:t>References</a:t>
            </a:r>
          </a:p>
        </p:txBody>
      </p:sp>
      <p:sp>
        <p:nvSpPr>
          <p:cNvPr id="4" name="TextBox 3">
            <a:extLst>
              <a:ext uri="{FF2B5EF4-FFF2-40B4-BE49-F238E27FC236}">
                <a16:creationId xmlns:a16="http://schemas.microsoft.com/office/drawing/2014/main" id="{7DCCB45B-2EFC-A566-D74A-5DE31400F95F}"/>
              </a:ext>
            </a:extLst>
          </p:cNvPr>
          <p:cNvSpPr txBox="1"/>
          <p:nvPr/>
        </p:nvSpPr>
        <p:spPr>
          <a:xfrm>
            <a:off x="177899" y="1213270"/>
            <a:ext cx="8873593" cy="2308324"/>
          </a:xfrm>
          <a:prstGeom prst="rect">
            <a:avLst/>
          </a:prstGeom>
          <a:noFill/>
        </p:spPr>
        <p:txBody>
          <a:bodyPr wrap="square" rtlCol="0">
            <a:spAutoFit/>
          </a:bodyPr>
          <a:lstStyle/>
          <a:p>
            <a:r>
              <a:rPr lang="en-US" b="0" i="0" dirty="0">
                <a:solidFill>
                  <a:srgbClr val="202122"/>
                </a:solidFill>
                <a:effectLst/>
                <a:latin typeface="Lato" panose="020F0502020204030203" pitchFamily="34" charset="0"/>
              </a:rPr>
              <a:t>Amazon Web Services Inc. (2024). </a:t>
            </a:r>
            <a:r>
              <a:rPr lang="en-US" b="0" i="1" dirty="0">
                <a:solidFill>
                  <a:srgbClr val="202122"/>
                </a:solidFill>
                <a:effectLst/>
                <a:latin typeface="Lato" panose="020F0502020204030203" pitchFamily="34" charset="0"/>
              </a:rPr>
              <a:t>What is IAM?</a:t>
            </a:r>
            <a:r>
              <a:rPr lang="en-US" b="0" i="0" dirty="0">
                <a:solidFill>
                  <a:srgbClr val="202122"/>
                </a:solidFill>
                <a:effectLst/>
                <a:latin typeface="Lato" panose="020F0502020204030203" pitchFamily="34" charset="0"/>
              </a:rPr>
              <a:t> </a:t>
            </a:r>
          </a:p>
          <a:p>
            <a:r>
              <a:rPr lang="en-US" dirty="0">
                <a:solidFill>
                  <a:srgbClr val="202122"/>
                </a:solidFill>
                <a:latin typeface="Lato" panose="020F0502020204030203" pitchFamily="34" charset="0"/>
                <a:hlinkClick r:id="rId2"/>
              </a:rPr>
              <a:t>	</a:t>
            </a:r>
            <a:r>
              <a:rPr lang="en-US" b="0" i="0" u="none" strike="noStrike" dirty="0">
                <a:effectLst/>
                <a:latin typeface="Lato" panose="020F0502020204030203" pitchFamily="34" charset="0"/>
                <a:hlinkClick r:id="rId2"/>
              </a:rPr>
              <a:t>https://docs.aws.amazon.com/IAM/latest/UserGuide/introduction.html</a:t>
            </a:r>
            <a:endParaRPr lang="en-US" b="0" i="0" dirty="0">
              <a:solidFill>
                <a:srgbClr val="202122"/>
              </a:solidFill>
              <a:effectLst/>
              <a:latin typeface="Lato" panose="020F0502020204030203" pitchFamily="34" charset="0"/>
            </a:endParaRPr>
          </a:p>
          <a:p>
            <a:r>
              <a:rPr lang="en-US" b="0" i="0" dirty="0" err="1">
                <a:solidFill>
                  <a:srgbClr val="202122"/>
                </a:solidFill>
                <a:effectLst/>
                <a:latin typeface="Lato" panose="020F0502020204030203" pitchFamily="34" charset="0"/>
              </a:rPr>
              <a:t>Bonisteel</a:t>
            </a:r>
            <a:r>
              <a:rPr lang="en-US" b="0" i="0" dirty="0">
                <a:solidFill>
                  <a:srgbClr val="202122"/>
                </a:solidFill>
                <a:effectLst/>
                <a:latin typeface="Lato" panose="020F0502020204030203" pitchFamily="34" charset="0"/>
              </a:rPr>
              <a:t>, S. (2023, July 5). </a:t>
            </a:r>
            <a:r>
              <a:rPr lang="en-US" b="0" i="1" dirty="0">
                <a:solidFill>
                  <a:srgbClr val="202122"/>
                </a:solidFill>
                <a:effectLst/>
                <a:latin typeface="Lato" panose="020F0502020204030203" pitchFamily="34" charset="0"/>
              </a:rPr>
              <a:t>DynamoDB vs MongoDB: Choose One and Say No to 	SQL</a:t>
            </a:r>
            <a:r>
              <a:rPr lang="en-US" b="0" i="0" dirty="0">
                <a:solidFill>
                  <a:srgbClr val="202122"/>
                </a:solidFill>
                <a:effectLst/>
                <a:latin typeface="Lato" panose="020F0502020204030203" pitchFamily="34" charset="0"/>
              </a:rPr>
              <a:t>. </a:t>
            </a:r>
            <a:r>
              <a:rPr lang="en-US" b="0" i="0" dirty="0" err="1">
                <a:solidFill>
                  <a:srgbClr val="202122"/>
                </a:solidFill>
                <a:effectLst/>
                <a:latin typeface="Lato" panose="020F0502020204030203" pitchFamily="34" charset="0"/>
              </a:rPr>
              <a:t>Kinsta</a:t>
            </a:r>
            <a:r>
              <a:rPr lang="en-US" b="0" i="0" dirty="0">
                <a:solidFill>
                  <a:srgbClr val="202122"/>
                </a:solidFill>
                <a:effectLst/>
                <a:latin typeface="Lato" panose="020F0502020204030203" pitchFamily="34" charset="0"/>
              </a:rPr>
              <a:t>. </a:t>
            </a:r>
            <a:r>
              <a:rPr lang="en-US" b="0" i="0" u="none" strike="noStrike" dirty="0">
                <a:effectLst/>
                <a:latin typeface="Lato" panose="020F0502020204030203" pitchFamily="34" charset="0"/>
                <a:hlinkClick r:id="rId3"/>
              </a:rPr>
              <a:t>https://kinsta.com/blog/dynamodb-vs-mongodb/</a:t>
            </a:r>
            <a:endParaRPr lang="en-US" b="0" i="0" dirty="0">
              <a:solidFill>
                <a:srgbClr val="202122"/>
              </a:solidFill>
              <a:effectLst/>
              <a:latin typeface="Lato" panose="020F0502020204030203" pitchFamily="34" charset="0"/>
            </a:endParaRPr>
          </a:p>
          <a:p>
            <a:r>
              <a:rPr lang="en-US" b="0" i="0" dirty="0">
                <a:solidFill>
                  <a:srgbClr val="202122"/>
                </a:solidFill>
                <a:effectLst/>
                <a:latin typeface="Lato" panose="020F0502020204030203" pitchFamily="34" charset="0"/>
              </a:rPr>
              <a:t>Docker Inc. (2024). </a:t>
            </a:r>
            <a:r>
              <a:rPr lang="en-US" b="0" i="1" dirty="0">
                <a:solidFill>
                  <a:srgbClr val="202122"/>
                </a:solidFill>
                <a:effectLst/>
                <a:latin typeface="Lato" panose="020F0502020204030203" pitchFamily="34" charset="0"/>
              </a:rPr>
              <a:t>Why use Compose?</a:t>
            </a:r>
            <a:r>
              <a:rPr lang="en-US" b="0" i="0" dirty="0">
                <a:solidFill>
                  <a:srgbClr val="202122"/>
                </a:solidFill>
                <a:effectLst/>
                <a:latin typeface="Lato" panose="020F0502020204030203" pitchFamily="34" charset="0"/>
              </a:rPr>
              <a:t> </a:t>
            </a:r>
          </a:p>
          <a:p>
            <a:r>
              <a:rPr lang="en-US" dirty="0">
                <a:solidFill>
                  <a:srgbClr val="202122"/>
                </a:solidFill>
                <a:latin typeface="Lato" panose="020F0502020204030203" pitchFamily="34" charset="0"/>
              </a:rPr>
              <a:t>	</a:t>
            </a:r>
            <a:r>
              <a:rPr lang="en-US" b="0" i="0" u="none" strike="noStrike" dirty="0">
                <a:effectLst/>
                <a:latin typeface="Lato" panose="020F0502020204030203" pitchFamily="34" charset="0"/>
                <a:hlinkClick r:id="rId4"/>
              </a:rPr>
              <a:t>https://docs.docker.com/compose/intro/features-uses/</a:t>
            </a:r>
            <a:endParaRPr lang="en-US" b="0" i="0" u="none" strike="noStrike" dirty="0">
              <a:effectLst/>
              <a:latin typeface="Lato" panose="020F0502020204030203" pitchFamily="34" charset="0"/>
            </a:endParaRPr>
          </a:p>
          <a:p>
            <a:r>
              <a:rPr lang="en-US" b="0" i="0" dirty="0">
                <a:solidFill>
                  <a:srgbClr val="202122"/>
                </a:solidFill>
                <a:effectLst/>
                <a:latin typeface="Lato" panose="020F0502020204030203" pitchFamily="34" charset="0"/>
              </a:rPr>
              <a:t>Simplilearn. (2017, July 14). </a:t>
            </a:r>
            <a:r>
              <a:rPr lang="en-US" b="0" i="1" dirty="0">
                <a:solidFill>
                  <a:srgbClr val="202122"/>
                </a:solidFill>
                <a:effectLst/>
                <a:latin typeface="Lato" panose="020F0502020204030203" pitchFamily="34" charset="0"/>
              </a:rPr>
              <a:t>AWS S3 Tutorial For Beginners</a:t>
            </a:r>
            <a:r>
              <a:rPr lang="en-US" b="0" i="0" dirty="0">
                <a:solidFill>
                  <a:srgbClr val="202122"/>
                </a:solidFill>
                <a:effectLst/>
                <a:latin typeface="Lato" panose="020F0502020204030203" pitchFamily="34" charset="0"/>
              </a:rPr>
              <a:t> [Video]. 	YouTube. </a:t>
            </a:r>
            <a:r>
              <a:rPr lang="en-US" b="0" i="0" u="none" strike="noStrike" dirty="0">
                <a:effectLst/>
                <a:latin typeface="Lato" panose="020F0502020204030203" pitchFamily="34" charset="0"/>
                <a:hlinkClick r:id="rId5"/>
              </a:rPr>
              <a:t>https://www.youtube.com/watch?v=LfBn5Y1X0vE</a:t>
            </a:r>
            <a:endParaRPr lang="en-US" dirty="0"/>
          </a:p>
        </p:txBody>
      </p:sp>
    </p:spTree>
    <p:extLst>
      <p:ext uri="{BB962C8B-B14F-4D97-AF65-F5344CB8AC3E}">
        <p14:creationId xmlns:p14="http://schemas.microsoft.com/office/powerpoint/2010/main" val="2918747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a:t>
            </a:r>
          </a:p>
        </p:txBody>
      </p:sp>
      <p:sp>
        <p:nvSpPr>
          <p:cNvPr id="3" name="Content Placeholder 2"/>
          <p:cNvSpPr>
            <a:spLocks noGrp="1"/>
          </p:cNvSpPr>
          <p:nvPr>
            <p:ph idx="1"/>
          </p:nvPr>
        </p:nvSpPr>
        <p:spPr/>
        <p:txBody>
          <a:bodyPr/>
          <a:lstStyle/>
          <a:p>
            <a:r>
              <a:rPr lang="en-US" dirty="0"/>
              <a:t>A little about who I am.</a:t>
            </a:r>
          </a:p>
          <a:p>
            <a:r>
              <a:rPr lang="en-US" dirty="0"/>
              <a:t>Why are we here today?</a:t>
            </a:r>
            <a:endParaRPr lang="en-US" b="1" dirty="0"/>
          </a:p>
          <a:p>
            <a:pPr marL="0" indent="0">
              <a:buNone/>
            </a:pPr>
            <a:endParaRPr lang="en-US" dirty="0"/>
          </a:p>
          <a:p>
            <a:endParaRPr lang="en-US" dirty="0"/>
          </a:p>
          <a:p>
            <a:endParaRPr lang="en-US" dirty="0"/>
          </a:p>
        </p:txBody>
      </p:sp>
      <p:pic>
        <p:nvPicPr>
          <p:cNvPr id="24" name="Audio 23">
            <a:hlinkClick r:id="" action="ppaction://media"/>
            <a:extLst>
              <a:ext uri="{FF2B5EF4-FFF2-40B4-BE49-F238E27FC236}">
                <a16:creationId xmlns:a16="http://schemas.microsoft.com/office/drawing/2014/main" id="{42BD0B9F-4A79-CFDD-5C7C-44BDDAA496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2000" advTm="37160"/>
    </mc:Choice>
    <mc:Fallback xmlns="">
      <p:transition spd="slow" advTm="3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t>Containerization</a:t>
            </a:r>
          </a:p>
        </p:txBody>
      </p:sp>
      <p:pic>
        <p:nvPicPr>
          <p:cNvPr id="3" name="Picture 2" descr="A diagram of a computer&#10;&#10;Description automatically generated">
            <a:extLst>
              <a:ext uri="{FF2B5EF4-FFF2-40B4-BE49-F238E27FC236}">
                <a16:creationId xmlns:a16="http://schemas.microsoft.com/office/drawing/2014/main" id="{A7A01DAE-B404-845B-362F-062E724C3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1250" y="268595"/>
            <a:ext cx="3097367" cy="2068959"/>
          </a:xfrm>
          <a:prstGeom prst="rect">
            <a:avLst/>
          </a:prstGeom>
        </p:spPr>
      </p:pic>
      <p:sp>
        <p:nvSpPr>
          <p:cNvPr id="6" name="TextBox 5">
            <a:extLst>
              <a:ext uri="{FF2B5EF4-FFF2-40B4-BE49-F238E27FC236}">
                <a16:creationId xmlns:a16="http://schemas.microsoft.com/office/drawing/2014/main" id="{2BED9685-4D19-C0F3-8EC5-0C6D2CAB83BB}"/>
              </a:ext>
            </a:extLst>
          </p:cNvPr>
          <p:cNvSpPr txBox="1"/>
          <p:nvPr/>
        </p:nvSpPr>
        <p:spPr>
          <a:xfrm>
            <a:off x="2225572" y="1874946"/>
            <a:ext cx="3143045" cy="492443"/>
          </a:xfrm>
          <a:prstGeom prst="rect">
            <a:avLst/>
          </a:prstGeom>
          <a:noFill/>
        </p:spPr>
        <p:txBody>
          <a:bodyPr wrap="square" rtlCol="0">
            <a:spAutoFit/>
          </a:bodyPr>
          <a:lstStyle/>
          <a:p>
            <a:pPr algn="ctr"/>
            <a:r>
              <a:rPr lang="en-US" dirty="0"/>
              <a:t>Lift and Shift Model</a:t>
            </a:r>
          </a:p>
          <a:p>
            <a:r>
              <a:rPr lang="en-US" sz="800" dirty="0"/>
              <a:t>(Slingerland, 2022, Rehosting).</a:t>
            </a:r>
          </a:p>
        </p:txBody>
      </p:sp>
      <p:pic>
        <p:nvPicPr>
          <p:cNvPr id="9" name="Picture 8" descr="A screenshot of a computer&#10;&#10;Description automatically generated">
            <a:extLst>
              <a:ext uri="{FF2B5EF4-FFF2-40B4-BE49-F238E27FC236}">
                <a16:creationId xmlns:a16="http://schemas.microsoft.com/office/drawing/2014/main" id="{5F6FDC6D-9B41-640A-31F1-94304A1A2B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439" y="2311630"/>
            <a:ext cx="4959586" cy="2831870"/>
          </a:xfrm>
          <a:prstGeom prst="rect">
            <a:avLst/>
          </a:prstGeom>
        </p:spPr>
      </p:pic>
      <p:pic>
        <p:nvPicPr>
          <p:cNvPr id="21" name="Audio 20">
            <a:hlinkClick r:id="" action="ppaction://media"/>
            <a:extLst>
              <a:ext uri="{FF2B5EF4-FFF2-40B4-BE49-F238E27FC236}">
                <a16:creationId xmlns:a16="http://schemas.microsoft.com/office/drawing/2014/main" id="{231EAB8C-81FC-7A8D-B4D8-DE030FEDC96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000" advTm="40405"/>
    </mc:Choice>
    <mc:Fallback xmlns="">
      <p:transition spd="slow" advTm="40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t>Orchestration</a:t>
            </a:r>
          </a:p>
        </p:txBody>
      </p:sp>
      <p:pic>
        <p:nvPicPr>
          <p:cNvPr id="6" name="Picture 5" descr="A screenshot of a computer&#10;&#10;Description automatically generated">
            <a:extLst>
              <a:ext uri="{FF2B5EF4-FFF2-40B4-BE49-F238E27FC236}">
                <a16:creationId xmlns:a16="http://schemas.microsoft.com/office/drawing/2014/main" id="{E8936083-9C2D-555A-9A89-71599D3DE4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3451" y="439174"/>
            <a:ext cx="3661453" cy="228199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9263D66-8F2E-20FA-6E66-93A9621E46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1802" y="2856323"/>
            <a:ext cx="3663102" cy="2097224"/>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6BCEBBC6-987A-4C6E-B172-FC9416F9AC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8219" y="1131886"/>
            <a:ext cx="3477368" cy="3821661"/>
          </a:xfrm>
          <a:prstGeom prst="rect">
            <a:avLst/>
          </a:prstGeom>
        </p:spPr>
      </p:pic>
      <p:pic>
        <p:nvPicPr>
          <p:cNvPr id="7" name="Audio 6">
            <a:hlinkClick r:id="" action="ppaction://media"/>
            <a:extLst>
              <a:ext uri="{FF2B5EF4-FFF2-40B4-BE49-F238E27FC236}">
                <a16:creationId xmlns:a16="http://schemas.microsoft.com/office/drawing/2014/main" id="{3F2D9849-1DC0-DE4B-80C3-510D135CD3B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37783423"/>
      </p:ext>
    </p:extLst>
  </p:cSld>
  <p:clrMapOvr>
    <a:masterClrMapping/>
  </p:clrMapOvr>
  <mc:AlternateContent xmlns:mc="http://schemas.openxmlformats.org/markup-compatibility/2006" xmlns:p14="http://schemas.microsoft.com/office/powerpoint/2010/main">
    <mc:Choice Requires="p14">
      <p:transition spd="slow" p14:dur="2000" advTm="54285"/>
    </mc:Choice>
    <mc:Fallback xmlns="">
      <p:transition spd="slow" advTm="54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pic>
        <p:nvPicPr>
          <p:cNvPr id="3" name="Picture 2" descr="A diagram of a computer serverless computing&#10;&#10;Description automatically generated">
            <a:extLst>
              <a:ext uri="{FF2B5EF4-FFF2-40B4-BE49-F238E27FC236}">
                <a16:creationId xmlns:a16="http://schemas.microsoft.com/office/drawing/2014/main" id="{EC6D3799-3FBA-8234-C705-771AABEADB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211" y="1164749"/>
            <a:ext cx="3338833" cy="186917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982FF95D-2C66-6A69-7791-77E36B33A1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9286" y="3139247"/>
            <a:ext cx="4991841" cy="1882516"/>
          </a:xfrm>
          <a:prstGeom prst="rect">
            <a:avLst/>
          </a:prstGeom>
        </p:spPr>
      </p:pic>
      <p:sp>
        <p:nvSpPr>
          <p:cNvPr id="16" name="TextBox 15">
            <a:extLst>
              <a:ext uri="{FF2B5EF4-FFF2-40B4-BE49-F238E27FC236}">
                <a16:creationId xmlns:a16="http://schemas.microsoft.com/office/drawing/2014/main" id="{413CB8FE-58AE-F028-36C9-5F16D65A566F}"/>
              </a:ext>
            </a:extLst>
          </p:cNvPr>
          <p:cNvSpPr txBox="1"/>
          <p:nvPr/>
        </p:nvSpPr>
        <p:spPr>
          <a:xfrm>
            <a:off x="6834872" y="4683209"/>
            <a:ext cx="1604647" cy="338554"/>
          </a:xfrm>
          <a:prstGeom prst="rect">
            <a:avLst/>
          </a:prstGeom>
          <a:noFill/>
        </p:spPr>
        <p:txBody>
          <a:bodyPr wrap="square" rtlCol="0">
            <a:spAutoFit/>
          </a:bodyPr>
          <a:lstStyle/>
          <a:p>
            <a:r>
              <a:rPr lang="en-US" sz="800" dirty="0"/>
              <a:t>Amazon Web Services Inc., 2024, How S3 Works</a:t>
            </a:r>
          </a:p>
        </p:txBody>
      </p:sp>
      <p:sp>
        <p:nvSpPr>
          <p:cNvPr id="17" name="TextBox 16">
            <a:extLst>
              <a:ext uri="{FF2B5EF4-FFF2-40B4-BE49-F238E27FC236}">
                <a16:creationId xmlns:a16="http://schemas.microsoft.com/office/drawing/2014/main" id="{9967730C-7CF0-D865-396A-FC628204CD81}"/>
              </a:ext>
            </a:extLst>
          </p:cNvPr>
          <p:cNvSpPr txBox="1"/>
          <p:nvPr/>
        </p:nvSpPr>
        <p:spPr>
          <a:xfrm>
            <a:off x="2743201" y="2763420"/>
            <a:ext cx="2213060" cy="215444"/>
          </a:xfrm>
          <a:prstGeom prst="rect">
            <a:avLst/>
          </a:prstGeom>
          <a:noFill/>
        </p:spPr>
        <p:txBody>
          <a:bodyPr wrap="square" rtlCol="0">
            <a:spAutoFit/>
          </a:bodyPr>
          <a:lstStyle/>
          <a:p>
            <a:r>
              <a:rPr lang="en-US" sz="800" dirty="0" err="1"/>
              <a:t>XenonStack</a:t>
            </a:r>
            <a:r>
              <a:rPr lang="en-US" sz="800" dirty="0"/>
              <a:t>, n.d., AWS Serverless Computing</a:t>
            </a:r>
          </a:p>
        </p:txBody>
      </p:sp>
      <p:pic>
        <p:nvPicPr>
          <p:cNvPr id="7" name="Audio 6">
            <a:hlinkClick r:id="" action="ppaction://media"/>
            <a:extLst>
              <a:ext uri="{FF2B5EF4-FFF2-40B4-BE49-F238E27FC236}">
                <a16:creationId xmlns:a16="http://schemas.microsoft.com/office/drawing/2014/main" id="{9B8E83CA-74DA-2675-9AB8-979876A5854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slow" p14:dur="2000" advTm="125858"/>
    </mc:Choice>
    <mc:Fallback xmlns="">
      <p:transition spd="slow" advTm="125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7" name="Text Placeholder 6"/>
          <p:cNvSpPr>
            <a:spLocks noGrp="1"/>
          </p:cNvSpPr>
          <p:nvPr>
            <p:ph type="body" sz="quarter" idx="3"/>
          </p:nvPr>
        </p:nvSpPr>
        <p:spPr>
          <a:xfrm>
            <a:off x="442191" y="1592714"/>
            <a:ext cx="2786743" cy="479822"/>
          </a:xfrm>
        </p:spPr>
        <p:txBody>
          <a:bodyPr>
            <a:normAutofit/>
          </a:bodyPr>
          <a:lstStyle/>
          <a:p>
            <a:r>
              <a:rPr lang="en-US" dirty="0"/>
              <a:t>API &amp; Lambda</a:t>
            </a:r>
          </a:p>
        </p:txBody>
      </p:sp>
      <p:pic>
        <p:nvPicPr>
          <p:cNvPr id="6" name="Picture 5" descr="A diagram of a software company&#10;&#10;Description automatically generated with medium confidence">
            <a:extLst>
              <a:ext uri="{FF2B5EF4-FFF2-40B4-BE49-F238E27FC236}">
                <a16:creationId xmlns:a16="http://schemas.microsoft.com/office/drawing/2014/main" id="{0162FB96-E250-FD9A-15EA-88D634519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03" y="2330474"/>
            <a:ext cx="5527281" cy="243575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A040C5D-EDDC-87EF-41CB-39896236FF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2484" y="2072536"/>
            <a:ext cx="3309001" cy="2635126"/>
          </a:xfrm>
          <a:prstGeom prst="rect">
            <a:avLst/>
          </a:prstGeom>
        </p:spPr>
      </p:pic>
      <p:sp>
        <p:nvSpPr>
          <p:cNvPr id="11" name="TextBox 10">
            <a:extLst>
              <a:ext uri="{FF2B5EF4-FFF2-40B4-BE49-F238E27FC236}">
                <a16:creationId xmlns:a16="http://schemas.microsoft.com/office/drawing/2014/main" id="{247ECFEA-30AC-A15F-9B8E-DD1943CBA326}"/>
              </a:ext>
            </a:extLst>
          </p:cNvPr>
          <p:cNvSpPr txBox="1"/>
          <p:nvPr/>
        </p:nvSpPr>
        <p:spPr>
          <a:xfrm>
            <a:off x="2839265" y="4492218"/>
            <a:ext cx="2794861" cy="215444"/>
          </a:xfrm>
          <a:prstGeom prst="rect">
            <a:avLst/>
          </a:prstGeom>
          <a:noFill/>
        </p:spPr>
        <p:txBody>
          <a:bodyPr wrap="square" rtlCol="0">
            <a:spAutoFit/>
          </a:bodyPr>
          <a:lstStyle/>
          <a:p>
            <a:r>
              <a:rPr lang="en-US" sz="800" dirty="0"/>
              <a:t>Amazon Web Services Inc., 2024, Architecture of API Gateway</a:t>
            </a:r>
          </a:p>
        </p:txBody>
      </p:sp>
      <p:sp>
        <p:nvSpPr>
          <p:cNvPr id="12" name="TextBox 11">
            <a:extLst>
              <a:ext uri="{FF2B5EF4-FFF2-40B4-BE49-F238E27FC236}">
                <a16:creationId xmlns:a16="http://schemas.microsoft.com/office/drawing/2014/main" id="{45F6D739-25BE-FA7A-1848-53CA3C166946}"/>
              </a:ext>
            </a:extLst>
          </p:cNvPr>
          <p:cNvSpPr txBox="1"/>
          <p:nvPr/>
        </p:nvSpPr>
        <p:spPr>
          <a:xfrm>
            <a:off x="7202976" y="4492218"/>
            <a:ext cx="1786115" cy="215444"/>
          </a:xfrm>
          <a:prstGeom prst="rect">
            <a:avLst/>
          </a:prstGeom>
          <a:noFill/>
        </p:spPr>
        <p:txBody>
          <a:bodyPr wrap="square" rtlCol="0">
            <a:spAutoFit/>
          </a:bodyPr>
          <a:lstStyle/>
          <a:p>
            <a:r>
              <a:rPr lang="en-US" sz="800" dirty="0" err="1"/>
              <a:t>DeleteRecord</a:t>
            </a:r>
            <a:r>
              <a:rPr lang="en-US" sz="800" dirty="0"/>
              <a:t> Lambda Function Script</a:t>
            </a:r>
          </a:p>
        </p:txBody>
      </p:sp>
      <p:pic>
        <p:nvPicPr>
          <p:cNvPr id="5" name="Audio 4">
            <a:hlinkClick r:id="" action="ppaction://media"/>
            <a:extLst>
              <a:ext uri="{FF2B5EF4-FFF2-40B4-BE49-F238E27FC236}">
                <a16:creationId xmlns:a16="http://schemas.microsoft.com/office/drawing/2014/main" id="{40205850-CF73-1DCA-A80D-3E08030685C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xmlns:p14="http://schemas.microsoft.com/office/powerpoint/2010/main">
    <mc:Choice Requires="p14">
      <p:transition spd="slow" p14:dur="2000" advTm="94748"/>
    </mc:Choice>
    <mc:Fallback xmlns="">
      <p:transition spd="slow" advTm="94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31770" y="1179188"/>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Database</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422365" y="2030474"/>
            <a:ext cx="7911143" cy="2062555"/>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endParaRPr lang="en-US" sz="1800" dirty="0"/>
          </a:p>
        </p:txBody>
      </p:sp>
      <p:pic>
        <p:nvPicPr>
          <p:cNvPr id="8" name="Picture 7" descr="A diagram of a logo&#10;&#10;Description automatically generated">
            <a:extLst>
              <a:ext uri="{FF2B5EF4-FFF2-40B4-BE49-F238E27FC236}">
                <a16:creationId xmlns:a16="http://schemas.microsoft.com/office/drawing/2014/main" id="{7FD013B8-4C11-768E-12B3-5008D95EC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8558" y="1030111"/>
            <a:ext cx="3956958" cy="1318986"/>
          </a:xfrm>
          <a:prstGeom prst="rect">
            <a:avLst/>
          </a:prstGeom>
        </p:spPr>
      </p:pic>
      <p:sp>
        <p:nvSpPr>
          <p:cNvPr id="12" name="TextBox 11">
            <a:extLst>
              <a:ext uri="{FF2B5EF4-FFF2-40B4-BE49-F238E27FC236}">
                <a16:creationId xmlns:a16="http://schemas.microsoft.com/office/drawing/2014/main" id="{83EB009F-2EA5-BC71-04A4-26DF6A44D456}"/>
              </a:ext>
            </a:extLst>
          </p:cNvPr>
          <p:cNvSpPr txBox="1"/>
          <p:nvPr/>
        </p:nvSpPr>
        <p:spPr>
          <a:xfrm>
            <a:off x="3776174" y="2318743"/>
            <a:ext cx="2377992" cy="215444"/>
          </a:xfrm>
          <a:prstGeom prst="rect">
            <a:avLst/>
          </a:prstGeom>
          <a:noFill/>
        </p:spPr>
        <p:txBody>
          <a:bodyPr wrap="square" rtlCol="0">
            <a:spAutoFit/>
          </a:bodyPr>
          <a:lstStyle/>
          <a:p>
            <a:r>
              <a:rPr lang="en-US" sz="800" dirty="0" err="1"/>
              <a:t>Riso</a:t>
            </a:r>
            <a:r>
              <a:rPr lang="en-US" sz="800" dirty="0"/>
              <a:t>, 2019, DynamoDB in a Serverless Architecture</a:t>
            </a:r>
          </a:p>
        </p:txBody>
      </p:sp>
      <p:pic>
        <p:nvPicPr>
          <p:cNvPr id="14" name="Picture 13" descr="A screenshot of a computer&#10;&#10;Description automatically generated">
            <a:extLst>
              <a:ext uri="{FF2B5EF4-FFF2-40B4-BE49-F238E27FC236}">
                <a16:creationId xmlns:a16="http://schemas.microsoft.com/office/drawing/2014/main" id="{F76199FB-AC46-C58B-DA74-788C026406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0625" y="2719400"/>
            <a:ext cx="5095750" cy="2328260"/>
          </a:xfrm>
          <a:prstGeom prst="rect">
            <a:avLst/>
          </a:prstGeom>
        </p:spPr>
      </p:pic>
      <p:sp>
        <p:nvSpPr>
          <p:cNvPr id="15" name="TextBox 14">
            <a:extLst>
              <a:ext uri="{FF2B5EF4-FFF2-40B4-BE49-F238E27FC236}">
                <a16:creationId xmlns:a16="http://schemas.microsoft.com/office/drawing/2014/main" id="{862FD79B-9BCF-0C2C-B1CE-A7A28EAD2189}"/>
              </a:ext>
            </a:extLst>
          </p:cNvPr>
          <p:cNvSpPr txBox="1"/>
          <p:nvPr/>
        </p:nvSpPr>
        <p:spPr>
          <a:xfrm>
            <a:off x="1258139" y="2497864"/>
            <a:ext cx="868460" cy="215444"/>
          </a:xfrm>
          <a:prstGeom prst="rect">
            <a:avLst/>
          </a:prstGeom>
          <a:noFill/>
        </p:spPr>
        <p:txBody>
          <a:bodyPr wrap="square" rtlCol="0">
            <a:spAutoFit/>
          </a:bodyPr>
          <a:lstStyle/>
          <a:p>
            <a:r>
              <a:rPr lang="en-US" sz="800" dirty="0"/>
              <a:t>Question Table</a:t>
            </a:r>
          </a:p>
        </p:txBody>
      </p:sp>
      <p:pic>
        <p:nvPicPr>
          <p:cNvPr id="17" name="Picture 16" descr="A screenshot of a cell phone&#10;&#10;Description automatically generated">
            <a:extLst>
              <a:ext uri="{FF2B5EF4-FFF2-40B4-BE49-F238E27FC236}">
                <a16:creationId xmlns:a16="http://schemas.microsoft.com/office/drawing/2014/main" id="{4FD54EC9-E8F9-64BF-4479-1AE2C7FA89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290" y="1659010"/>
            <a:ext cx="1125329" cy="3375986"/>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77B391D0-B1BA-FB2D-ECA0-51D524E7B4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8532" y="2463246"/>
            <a:ext cx="2653178" cy="2571750"/>
          </a:xfrm>
          <a:prstGeom prst="rect">
            <a:avLst/>
          </a:prstGeom>
        </p:spPr>
      </p:pic>
      <p:pic>
        <p:nvPicPr>
          <p:cNvPr id="25" name="Audio 24">
            <a:hlinkClick r:id="" action="ppaction://media"/>
            <a:extLst>
              <a:ext uri="{FF2B5EF4-FFF2-40B4-BE49-F238E27FC236}">
                <a16:creationId xmlns:a16="http://schemas.microsoft.com/office/drawing/2014/main" id="{39F98FE7-A6F1-C227-AF27-FD3FE97E511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xmlns:p14="http://schemas.microsoft.com/office/powerpoint/2010/main">
    <mc:Choice Requires="p14">
      <p:transition spd="slow" p14:dur="2000" advTm="134292"/>
    </mc:Choice>
    <mc:Fallback xmlns="">
      <p:transition spd="slow" advTm="134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Cloud-Based </a:t>
            </a:r>
            <a:br>
              <a:rPr lang="en-US" dirty="0">
                <a:solidFill>
                  <a:schemeClr val="tx1"/>
                </a:solidFill>
              </a:rPr>
            </a:br>
            <a:r>
              <a:rPr lang="en-US" dirty="0"/>
              <a:t>Development Principles</a:t>
            </a:r>
          </a:p>
        </p:txBody>
      </p:sp>
      <p:sp>
        <p:nvSpPr>
          <p:cNvPr id="3" name="Content Placeholder 2"/>
          <p:cNvSpPr>
            <a:spLocks noGrp="1"/>
          </p:cNvSpPr>
          <p:nvPr>
            <p:ph idx="1"/>
          </p:nvPr>
        </p:nvSpPr>
        <p:spPr/>
        <p:txBody>
          <a:bodyPr/>
          <a:lstStyle/>
          <a:p>
            <a:r>
              <a:rPr lang="en-US" dirty="0"/>
              <a:t>Elasticity</a:t>
            </a:r>
          </a:p>
          <a:p>
            <a:r>
              <a:rPr lang="en-US" dirty="0"/>
              <a:t>Pay-for-use model</a:t>
            </a:r>
          </a:p>
          <a:p>
            <a:pPr marL="0" indent="0">
              <a:buNone/>
            </a:pPr>
            <a:endParaRPr lang="en-US" dirty="0"/>
          </a:p>
          <a:p>
            <a:endParaRPr lang="en-US" dirty="0"/>
          </a:p>
          <a:p>
            <a:endParaRPr lang="en-US" dirty="0"/>
          </a:p>
        </p:txBody>
      </p:sp>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234" y="1244709"/>
            <a:ext cx="4711688" cy="3533766"/>
          </a:xfrm>
          <a:prstGeom prst="rect">
            <a:avLst/>
          </a:prstGeom>
        </p:spPr>
      </p:pic>
      <p:pic>
        <p:nvPicPr>
          <p:cNvPr id="8" name="Audio 7">
            <a:hlinkClick r:id="" action="ppaction://media"/>
            <a:extLst>
              <a:ext uri="{FF2B5EF4-FFF2-40B4-BE49-F238E27FC236}">
                <a16:creationId xmlns:a16="http://schemas.microsoft.com/office/drawing/2014/main" id="{B62746C3-7238-E4C9-B7C6-B3BAC923D97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xmlns:p14="http://schemas.microsoft.com/office/powerpoint/2010/main">
    <mc:Choice Requires="p14">
      <p:transition spd="slow" p14:dur="2000" advTm="63944"/>
    </mc:Choice>
    <mc:Fallback xmlns="">
      <p:transition spd="slow" advTm="63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Securing Your Cloud App</a:t>
            </a:r>
          </a:p>
        </p:txBody>
      </p:sp>
      <p:sp>
        <p:nvSpPr>
          <p:cNvPr id="5" name="Text Placeholder 4"/>
          <p:cNvSpPr>
            <a:spLocks noGrp="1"/>
          </p:cNvSpPr>
          <p:nvPr>
            <p:ph type="body" idx="1"/>
          </p:nvPr>
        </p:nvSpPr>
        <p:spPr>
          <a:xfrm>
            <a:off x="0" y="1085406"/>
            <a:ext cx="2351700" cy="479822"/>
          </a:xfrm>
        </p:spPr>
        <p:txBody>
          <a:bodyPr>
            <a:normAutofit/>
          </a:bodyPr>
          <a:lstStyle/>
          <a:p>
            <a:r>
              <a:rPr lang="en-US" dirty="0"/>
              <a:t>Access</a:t>
            </a:r>
          </a:p>
        </p:txBody>
      </p:sp>
      <p:pic>
        <p:nvPicPr>
          <p:cNvPr id="19" name="Picture 18" descr="A screenshot of a computer&#10;&#10;Description automatically generated">
            <a:extLst>
              <a:ext uri="{FF2B5EF4-FFF2-40B4-BE49-F238E27FC236}">
                <a16:creationId xmlns:a16="http://schemas.microsoft.com/office/drawing/2014/main" id="{409440A2-CDE1-390B-EF43-015CD248AA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74" y="1495784"/>
            <a:ext cx="8400383" cy="3647716"/>
          </a:xfrm>
          <a:prstGeom prst="rect">
            <a:avLst/>
          </a:prstGeom>
        </p:spPr>
      </p:pic>
      <p:pic>
        <p:nvPicPr>
          <p:cNvPr id="6" name="Audio 5">
            <a:hlinkClick r:id="" action="ppaction://media"/>
            <a:extLst>
              <a:ext uri="{FF2B5EF4-FFF2-40B4-BE49-F238E27FC236}">
                <a16:creationId xmlns:a16="http://schemas.microsoft.com/office/drawing/2014/main" id="{AB6D2031-BAC5-807A-9B29-E9399DA4295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xmlns:p14="http://schemas.microsoft.com/office/powerpoint/2010/main">
    <mc:Choice Requires="p14">
      <p:transition spd="slow" p14:dur="2000" advTm="35103"/>
    </mc:Choice>
    <mc:Fallback xmlns="">
      <p:transition spd="slow" advTm="35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1428B3-1E7D-46FF-9992-03AB3B060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B7C02EB-927C-42F0-8F53-965880015444}">
  <ds:schemaRefs>
    <ds:schemaRef ds:uri="http://schemas.microsoft.com/sharepoint/v3/contenttype/forms"/>
  </ds:schemaRefs>
</ds:datastoreItem>
</file>

<file path=customXml/itemProps3.xml><?xml version="1.0" encoding="utf-8"?>
<ds:datastoreItem xmlns:ds="http://schemas.openxmlformats.org/officeDocument/2006/customXml" ds:itemID="{B6E524F5-8F9B-4E83-ABD8-EF3E90295E3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3029</Words>
  <Application>Microsoft Office PowerPoint</Application>
  <PresentationFormat>On-screen Show (16:9)</PresentationFormat>
  <Paragraphs>151</Paragraphs>
  <Slides>14</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Lato</vt:lpstr>
      <vt:lpstr>Times New Roman</vt:lpstr>
      <vt:lpstr>Office Theme</vt:lpstr>
      <vt:lpstr> CS 470 Project Two Conference Presentation: Cloud Development</vt:lpstr>
      <vt:lpstr>Overview</vt:lpstr>
      <vt:lpstr>Containerization</vt:lpstr>
      <vt:lpstr>Orchestration</vt:lpstr>
      <vt:lpstr>The Serverless Cloud</vt:lpstr>
      <vt:lpstr>The Serverless Cloud</vt:lpstr>
      <vt:lpstr>The Serverless Cloud</vt:lpstr>
      <vt:lpstr>Cloud-Based  Development Principles</vt:lpstr>
      <vt:lpstr>Securing Your Cloud App</vt:lpstr>
      <vt:lpstr>Securing Your Cloud App</vt:lpstr>
      <vt:lpstr>Securing Your Cloud App</vt:lpstr>
      <vt:lpstr>Conclusion</vt:lpstr>
      <vt:lpstr>Image sources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
  <cp:revision>1</cp:revision>
  <dcterms:created xsi:type="dcterms:W3CDTF">2017-08-01T15:40:51Z</dcterms:created>
  <dcterms:modified xsi:type="dcterms:W3CDTF">2024-10-20T19:07:57Z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0x01010019267F6D1A260A4394C18F5AF72445EA</vt:lpwstr>
  </property>
</Properties>
</file>